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handoutMasterIdLst>
    <p:handoutMasterId r:id="rId50"/>
  </p:handoutMasterIdLst>
  <p:sldIdLst>
    <p:sldId id="303" r:id="rId2"/>
    <p:sldId id="394" r:id="rId3"/>
    <p:sldId id="406" r:id="rId4"/>
    <p:sldId id="321" r:id="rId5"/>
    <p:sldId id="336" r:id="rId6"/>
    <p:sldId id="335" r:id="rId7"/>
    <p:sldId id="337" r:id="rId8"/>
    <p:sldId id="363" r:id="rId9"/>
    <p:sldId id="342" r:id="rId10"/>
    <p:sldId id="391" r:id="rId11"/>
    <p:sldId id="396" r:id="rId12"/>
    <p:sldId id="344" r:id="rId13"/>
    <p:sldId id="345" r:id="rId14"/>
    <p:sldId id="392" r:id="rId15"/>
    <p:sldId id="411" r:id="rId16"/>
    <p:sldId id="404" r:id="rId17"/>
    <p:sldId id="436" r:id="rId18"/>
    <p:sldId id="437" r:id="rId19"/>
    <p:sldId id="438" r:id="rId20"/>
    <p:sldId id="439" r:id="rId21"/>
    <p:sldId id="440" r:id="rId22"/>
    <p:sldId id="441" r:id="rId23"/>
    <p:sldId id="442" r:id="rId24"/>
    <p:sldId id="397" r:id="rId25"/>
    <p:sldId id="330" r:id="rId26"/>
    <p:sldId id="348" r:id="rId27"/>
    <p:sldId id="349" r:id="rId28"/>
    <p:sldId id="350" r:id="rId29"/>
    <p:sldId id="352" r:id="rId30"/>
    <p:sldId id="351" r:id="rId31"/>
    <p:sldId id="353" r:id="rId32"/>
    <p:sldId id="359" r:id="rId33"/>
    <p:sldId id="358" r:id="rId34"/>
    <p:sldId id="354" r:id="rId35"/>
    <p:sldId id="355" r:id="rId36"/>
    <p:sldId id="357" r:id="rId37"/>
    <p:sldId id="360" r:id="rId38"/>
    <p:sldId id="331" r:id="rId39"/>
    <p:sldId id="364" r:id="rId40"/>
    <p:sldId id="365" r:id="rId41"/>
    <p:sldId id="346" r:id="rId42"/>
    <p:sldId id="366" r:id="rId43"/>
    <p:sldId id="367" r:id="rId44"/>
    <p:sldId id="368" r:id="rId45"/>
    <p:sldId id="362" r:id="rId46"/>
    <p:sldId id="398" r:id="rId47"/>
    <p:sldId id="32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38"/>
    <p:restoredTop sz="66323"/>
  </p:normalViewPr>
  <p:slideViewPr>
    <p:cSldViewPr snapToGrid="0" snapToObjects="1">
      <p:cViewPr varScale="1">
        <p:scale>
          <a:sx n="67" d="100"/>
          <a:sy n="67" d="100"/>
        </p:scale>
        <p:origin x="200" y="744"/>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had mentioned before, a main goal of this course is for participants to become comfortable using outside resources for just-in-time learning of the skills necessary to accomplish a specific task. From here on out, I’ll start pointing out resources to learn more.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introduce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good news is that a lot of times, data that comes from databases is already tidy. That’s also the case for our </a:t>
            </a:r>
            <a:r>
              <a:rPr lang="en-US" dirty="0" err="1"/>
              <a:t>esr</a:t>
            </a:r>
            <a:r>
              <a:rPr lang="en-US" dirty="0"/>
              <a:t> data set of which I’m showing a small piece here.</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case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find yourself with a data set that is NOT tidy I recommend you check out this </a:t>
            </a:r>
            <a:r>
              <a:rPr lang="en-US" dirty="0" err="1"/>
              <a:t>Datacamp</a:t>
            </a:r>
            <a:r>
              <a:rPr lang="en-US" dirty="0"/>
              <a:t> course titled "Cleaning Data in R".</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546687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data</a:t>
            </a:r>
            <a:r>
              <a:rPr lang="en-US" baseline="0" dirty="0"/>
              <a:t> can be displayed, and to tell </a:t>
            </a:r>
            <a:r>
              <a:rPr lang="en-US" baseline="0" dirty="0" err="1"/>
              <a:t>ggplot</a:t>
            </a:r>
            <a:r>
              <a:rPr lang="en-US" baseline="0" dirty="0"/>
              <a:t> what type of graph you want you pick a </a:t>
            </a:r>
            <a:r>
              <a:rPr lang="en-US" b="1" baseline="0" dirty="0" err="1"/>
              <a:t>geom</a:t>
            </a:r>
            <a:r>
              <a:rPr lang="en-US" baseline="0" dirty="0"/>
              <a:t>_ function.</a:t>
            </a:r>
          </a:p>
          <a:p>
            <a:endParaRPr lang="en-US" baseline="0" dirty="0"/>
          </a:p>
          <a:p>
            <a:r>
              <a:rPr lang="en-US" baseline="0" dirty="0"/>
              <a:t>Here are the top 6 most useful </a:t>
            </a:r>
            <a:r>
              <a:rPr lang="en-US" baseline="0" dirty="0" err="1"/>
              <a:t>geom</a:t>
            </a:r>
            <a:r>
              <a:rPr lang="en-US" baseline="0" dirty="0"/>
              <a:t> functions for visualizing clinical data, but there are many more. With these 6 you can make histograms, bar plots, scatter plots, dot plots, boxplots, and line plots.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(hand out) is great to have on hand as you’re exploring your data with </a:t>
            </a:r>
            <a:r>
              <a:rPr lang="en-US" baseline="0" dirty="0" err="1"/>
              <a:t>ggplot</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picked a tidy data frame, we've picked a </a:t>
            </a:r>
            <a:r>
              <a:rPr lang="en-US" dirty="0" err="1"/>
              <a:t>geom</a:t>
            </a:r>
            <a:r>
              <a:rPr lang="en-US" dirty="0"/>
              <a:t> function, what's left now is to write aesthetic mappings. </a:t>
            </a:r>
          </a:p>
          <a:p>
            <a:endParaRPr lang="en-US" dirty="0"/>
          </a:p>
          <a:p>
            <a:r>
              <a:rPr lang="en-US" dirty="0"/>
              <a:t>So what's an aesthetic mapping? An aesthetic mapping is a specification of how you what the columns of your data frame represented as graphical markings on your plot.</a:t>
            </a:r>
          </a:p>
          <a:p>
            <a:endParaRPr lang="en-US" dirty="0"/>
          </a:p>
          <a:p>
            <a:r>
              <a:rPr lang="en-US" dirty="0"/>
              <a:t>For example, consider this data frame with 3 columns a, b, c, and this x/y graph.</a:t>
            </a:r>
          </a:p>
          <a:p>
            <a:endParaRPr lang="en-US" dirty="0"/>
          </a:p>
          <a:p>
            <a:r>
              <a:rPr lang="en-US" dirty="0"/>
              <a:t>* The aesthetic mapping above defines that x axis value of each marking should come from the "a" column</a:t>
            </a:r>
          </a:p>
          <a:p>
            <a:pPr marL="171450" indent="-171450">
              <a:buFont typeface="Arial" panose="020B0604020202020204" pitchFamily="34" charset="0"/>
              <a:buChar char="•"/>
            </a:pPr>
            <a:r>
              <a:rPr lang="en-US" dirty="0"/>
              <a:t>The y axis value from the "b" column</a:t>
            </a:r>
          </a:p>
          <a:p>
            <a:pPr marL="171450" indent="-171450">
              <a:buFont typeface="Arial" panose="020B0604020202020204" pitchFamily="34" charset="0"/>
              <a:buChar char="•"/>
            </a:pPr>
            <a:r>
              <a:rPr lang="en-US" dirty="0"/>
              <a:t>And since we’re now out of axes, we can define that the color should come from the "c" column. R figures out a reasonable color scale but you can fine tune this.</a:t>
            </a:r>
          </a:p>
          <a:p>
            <a:pPr marL="171450" indent="-171450">
              <a:buFont typeface="Arial" panose="020B0604020202020204" pitchFamily="34" charset="0"/>
              <a:buChar char="•"/>
            </a:pPr>
            <a:r>
              <a:rPr lang="en-US" dirty="0"/>
              <a:t>As a result, you get the expected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aesthetics. Here are some very commonly used ones – position, shape, size, color, line width, or line type. </a:t>
            </a:r>
            <a:r>
              <a:rPr lang="en-US" dirty="0" err="1"/>
              <a:t>ggplot</a:t>
            </a:r>
            <a:r>
              <a:rPr lang="en-US" dirty="0"/>
              <a:t> treats all of these as equivalent, and you can map each of these to a different variable to create complex visualizations of multivariate data.</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4289721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478329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can only scratch the surface of </a:t>
            </a:r>
            <a:r>
              <a:rPr lang="en-US" dirty="0" err="1"/>
              <a:t>ggplotting</a:t>
            </a:r>
            <a:r>
              <a:rPr lang="en-US" dirty="0"/>
              <a:t> in this workshop, but I wanted to give you a sense of what else you can do with </a:t>
            </a:r>
            <a:r>
              <a:rPr lang="en-US" dirty="0" err="1"/>
              <a:t>ggplot</a:t>
            </a:r>
            <a:r>
              <a:rPr lang="en-US" dirty="0"/>
              <a:t>. You can adjust the position of objects…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002696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different themes which affect how non-data elements such as axes, gridlines, and background appear.</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118807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customize color scales.</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92460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one course that I would recommend to anyone to review and deepen the material we’re covering today. Intro to the </a:t>
            </a:r>
            <a:r>
              <a:rPr lang="en-US" dirty="0" err="1"/>
              <a:t>tidyverse</a:t>
            </a:r>
            <a:r>
              <a:rPr lang="en-US" dirty="0"/>
              <a:t> covers data wrangling, data visualization, and grouping and summarizing. It’s taught by David Robinson who is a thought leader in data science and also a great educator.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054096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Facets are a way to break down a plot into sub-plots by a grouping variable, for example gender or location in the hospital.</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917500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also allow plotting in radial coordinates or on geographical maps.</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270754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add titles and captions. </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259347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modifications, like themes, color scales, facets, coordinate systems, and labels, can be added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4015264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introduction to </a:t>
            </a:r>
            <a:r>
              <a:rPr lang="en-US" dirty="0" err="1"/>
              <a:t>tidyverse</a:t>
            </a:r>
            <a:r>
              <a:rPr lang="en-US" dirty="0"/>
              <a:t> </a:t>
            </a:r>
            <a:r>
              <a:rPr lang="en-US" dirty="0" err="1"/>
              <a:t>Datacamp</a:t>
            </a:r>
            <a:r>
              <a:rPr lang="en-US" dirty="0"/>
              <a:t> course already covers a lot of </a:t>
            </a:r>
            <a:r>
              <a:rPr lang="en-US" dirty="0" err="1"/>
              <a:t>ggploting</a:t>
            </a:r>
            <a:r>
              <a:rPr lang="en-US" dirty="0"/>
              <a:t>, but there’s a more extensive course as well. I wouldn’t worry about anything more than the first part of it.</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91717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next talk about </a:t>
            </a:r>
            <a:r>
              <a:rPr lang="en-US" dirty="0" err="1"/>
              <a:t>subsetting</a:t>
            </a:r>
            <a:r>
              <a:rPr lang="en-US" dirty="0"/>
              <a:t>, or isolating data. </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14994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Often times you have a large data frame but only want to create a graph from only a small part of it. </a:t>
            </a:r>
            <a:r>
              <a:rPr lang="en-US" i="0" dirty="0" err="1"/>
              <a:t>Dplyr</a:t>
            </a:r>
            <a:r>
              <a:rPr lang="en-US" i="0" dirty="0"/>
              <a:t> works great for this purpose. </a:t>
            </a:r>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Dplyr</a:t>
            </a:r>
            <a:r>
              <a:rPr lang="en-US" sz="1200" b="0" i="0" kern="1200" dirty="0">
                <a:solidFill>
                  <a:schemeClr val="tx1"/>
                </a:solidFill>
                <a:effectLst/>
                <a:latin typeface="+mn-lt"/>
                <a:ea typeface="+mn-ea"/>
                <a:cs typeface="+mn-cs"/>
              </a:rPr>
              <a:t> is a grammar to transform rectangular data, and it works best with tidy data.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behind</a:t>
            </a:r>
            <a:r>
              <a:rPr lang="en-US" sz="1200" i="0" kern="1200" baseline="0" dirty="0">
                <a:solidFill>
                  <a:schemeClr val="tx1"/>
                </a:solidFill>
                <a:effectLst/>
                <a:latin typeface="+mn-lt"/>
                <a:ea typeface="+mn-ea"/>
                <a:cs typeface="+mn-cs"/>
              </a:rPr>
              <a:t> </a:t>
            </a:r>
            <a:r>
              <a:rPr lang="en-US" sz="1200" i="0" kern="1200" baseline="0" dirty="0" err="1">
                <a:solidFill>
                  <a:schemeClr val="tx1"/>
                </a:solidFill>
                <a:effectLst/>
                <a:latin typeface="+mn-lt"/>
                <a:ea typeface="+mn-ea"/>
                <a:cs typeface="+mn-cs"/>
              </a:rPr>
              <a:t>dplyr</a:t>
            </a:r>
            <a:r>
              <a:rPr lang="en-US" sz="1200" i="0" kern="1200" baseline="0" dirty="0">
                <a:solidFill>
                  <a:schemeClr val="tx1"/>
                </a:solidFill>
                <a:effectLst/>
                <a:latin typeface="+mn-lt"/>
                <a:ea typeface="+mn-ea"/>
                <a:cs typeface="+mn-cs"/>
              </a:rPr>
              <a:t> is that any data analytic task can be broken down into a small number of basic or atomic tasks, and there should be a consistent way to specify each atomic task - a </a:t>
            </a:r>
            <a:r>
              <a:rPr lang="en-US" sz="1200" b="1" i="0" kern="1200" baseline="0" dirty="0">
                <a:solidFill>
                  <a:schemeClr val="tx1"/>
                </a:solidFill>
                <a:effectLst/>
                <a:latin typeface="+mn-lt"/>
                <a:ea typeface="+mn-ea"/>
                <a:cs typeface="+mn-cs"/>
              </a:rPr>
              <a:t>grammar</a:t>
            </a:r>
            <a:r>
              <a:rPr lang="en-US" sz="1200" i="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Each </a:t>
            </a:r>
            <a:r>
              <a:rPr lang="en-US" sz="1200" b="0" i="0" kern="1200" baseline="0" dirty="0" err="1">
                <a:solidFill>
                  <a:schemeClr val="tx1"/>
                </a:solidFill>
                <a:effectLst/>
                <a:latin typeface="+mn-lt"/>
                <a:ea typeface="+mn-ea"/>
                <a:cs typeface="+mn-cs"/>
              </a:rPr>
              <a:t>dplyr</a:t>
            </a:r>
            <a:r>
              <a:rPr lang="en-US" sz="1200" b="0" i="0" kern="1200" baseline="0" dirty="0">
                <a:solidFill>
                  <a:schemeClr val="tx1"/>
                </a:solidFill>
                <a:effectLst/>
                <a:latin typeface="+mn-lt"/>
                <a:ea typeface="+mn-ea"/>
                <a:cs typeface="+mn-cs"/>
              </a:rPr>
              <a:t> function takes a data frame, does something with it, and then returns a modified data frame. </a:t>
            </a:r>
            <a:r>
              <a:rPr lang="en-US" sz="1200" b="0" i="0" kern="1200" baseline="0" dirty="0" err="1">
                <a:solidFill>
                  <a:schemeClr val="tx1"/>
                </a:solidFill>
                <a:effectLst/>
                <a:latin typeface="+mn-lt"/>
                <a:ea typeface="+mn-ea"/>
                <a:cs typeface="+mn-cs"/>
              </a:rPr>
              <a:t>Dplyr</a:t>
            </a:r>
            <a:r>
              <a:rPr lang="en-US" sz="1200" b="0" i="0" kern="1200" baseline="0" dirty="0">
                <a:solidFill>
                  <a:schemeClr val="tx1"/>
                </a:solidFill>
                <a:effectLst/>
                <a:latin typeface="+mn-lt"/>
                <a:ea typeface="+mn-ea"/>
                <a:cs typeface="+mn-cs"/>
              </a:rPr>
              <a:t> functions can be stringed together to create powerful data analysis pipelines in just a few lines of code.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848719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The first </a:t>
            </a:r>
            <a:r>
              <a:rPr lang="en-US" i="0" baseline="0" dirty="0" err="1"/>
              <a:t>dplyr</a:t>
            </a:r>
            <a:r>
              <a:rPr lang="en-US" i="0" baseline="0" dirty="0"/>
              <a:t> function we’ll look at is select(). Select extracts columns from a data frame, by name.</a:t>
            </a:r>
          </a:p>
          <a:p>
            <a:endParaRPr lang="en-US" i="0" baseline="0" dirty="0"/>
          </a:p>
          <a:p>
            <a:r>
              <a:rPr lang="en-US" i="0" baseline="0" dirty="0"/>
              <a:t>Select takes a data frame as its first argument. After that it takes any number of additional arguments that specify the names of the columns that you want to pick.</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977732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example, this select statement</a:t>
            </a:r>
            <a:r>
              <a:rPr lang="en-US" i="0" baseline="0" dirty="0"/>
              <a:t> will take the data frame </a:t>
            </a:r>
            <a:r>
              <a:rPr lang="en-US" i="0" baseline="0" dirty="0" err="1"/>
              <a:t>esr</a:t>
            </a:r>
            <a:r>
              <a:rPr lang="en-US" i="0" baseline="0" dirty="0"/>
              <a:t>, and return a new data frame that only has the columns AGE and RESULT.</a:t>
            </a:r>
          </a:p>
          <a:p>
            <a:endParaRPr lang="en-US" i="0" baseline="0" dirty="0"/>
          </a:p>
          <a:p>
            <a:r>
              <a:rPr lang="en-US" i="0" baseline="0" dirty="0"/>
              <a:t>An important point to note here is that select will </a:t>
            </a:r>
            <a:r>
              <a:rPr lang="en-US" b="1" i="0" baseline="0" dirty="0"/>
              <a:t>not</a:t>
            </a:r>
            <a:r>
              <a:rPr lang="en-US" b="0" i="0" baseline="0" dirty="0"/>
              <a:t> modify the original data frame. If you write the select statement like this it will simply display the result in the console or in your R Notebook. If you want to capture the modified data frame you need to assign it to a named object. </a:t>
            </a:r>
          </a:p>
          <a:p>
            <a:endParaRPr lang="en-US" b="0" i="0" baseline="0" dirty="0"/>
          </a:p>
          <a:p>
            <a:r>
              <a:rPr lang="en-US" b="0" i="0" baseline="0" dirty="0"/>
              <a:t>Q for class: do you remember how to capture data in a named object? (work on white board)</a:t>
            </a: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832775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of the most important </a:t>
            </a:r>
            <a:r>
              <a:rPr lang="en-US" i="0" dirty="0" err="1"/>
              <a:t>dplyr</a:t>
            </a:r>
            <a:r>
              <a:rPr lang="en-US" i="0" dirty="0"/>
              <a:t> functions</a:t>
            </a:r>
            <a:r>
              <a:rPr lang="en-US" i="0" baseline="0" dirty="0"/>
              <a:t> to know about is filter(). Filter extracts rows </a:t>
            </a:r>
            <a:r>
              <a:rPr lang="mr-IN" i="0" baseline="0" dirty="0"/>
              <a:t>–</a:t>
            </a:r>
            <a:r>
              <a:rPr lang="en-US" i="0" baseline="0" dirty="0"/>
              <a:t> not columns </a:t>
            </a:r>
            <a:r>
              <a:rPr lang="mr-IN" i="0" baseline="0" dirty="0"/>
              <a:t>–</a:t>
            </a:r>
            <a:r>
              <a:rPr lang="en-US" i="0" baseline="0" dirty="0"/>
              <a:t> based on logical criteria.</a:t>
            </a:r>
          </a:p>
          <a:p>
            <a:endParaRPr lang="en-US" i="0" baseline="0" dirty="0"/>
          </a:p>
          <a:p>
            <a:r>
              <a:rPr lang="en-US" i="0" baseline="0" dirty="0"/>
              <a:t>Like select, filter takes a data frame as its first argument. The second argument is a logical test. R then performs that logical test on each row of the dataset and returns all rows in which the logical test was </a:t>
            </a:r>
            <a:r>
              <a:rPr lang="en-US" b="1" i="0" baseline="0" dirty="0"/>
              <a:t>true</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61469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463813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baseline="0" dirty="0"/>
              <a:t>To give you an example: the logical test here is whether or not SEX is equal to the letter “F”. </a:t>
            </a: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This filter statement will return a data frame that </a:t>
            </a:r>
            <a:r>
              <a:rPr lang="en-US" b="1" i="0" baseline="0" dirty="0"/>
              <a:t>only</a:t>
            </a:r>
            <a:r>
              <a:rPr lang="en-US" b="0" i="0" baseline="0" dirty="0"/>
              <a:t> contains the rows of the data frame in which SEX equals “F”. So it’s a positive filter.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171450" indent="-171450">
              <a:buFont typeface="Arial" charset="0"/>
              <a:buChar char="•"/>
            </a:pPr>
            <a:r>
              <a:rPr lang="en-US" b="0" i="0" baseline="0" dirty="0"/>
              <a:t>One potential pitfall I want to point out here is the difference between the single equals and the double equals operators. </a:t>
            </a:r>
          </a:p>
          <a:p>
            <a:pPr marL="0" indent="0">
              <a:buFont typeface="Arial" charset="0"/>
              <a:buNone/>
            </a:pPr>
            <a:r>
              <a:rPr lang="en-US" b="0" i="0" baseline="0" dirty="0"/>
              <a:t>You saw a single equals operator in the context of the </a:t>
            </a:r>
            <a:r>
              <a:rPr lang="en-US" b="0" i="0" baseline="0" dirty="0" err="1"/>
              <a:t>aes</a:t>
            </a:r>
            <a:r>
              <a:rPr lang="en-US" b="0" i="0" baseline="0" dirty="0"/>
              <a:t>() function where we set the x axis to a specific column name.</a:t>
            </a:r>
          </a:p>
          <a:p>
            <a:pPr marL="0" indent="0">
              <a:buFont typeface="Arial" charset="0"/>
              <a:buNone/>
            </a:pPr>
            <a:r>
              <a:rPr lang="en-US" b="0" i="0" baseline="0" dirty="0"/>
              <a:t>Here you see the double equals sign in the context of a logical test that compares the left hand side, e.g. SEX, with the right hand side, e.g. “F” to check whether or not they are the same.</a:t>
            </a:r>
          </a:p>
          <a:p>
            <a:pPr marL="0" indent="0">
              <a:buFont typeface="Arial" charset="0"/>
              <a:buNone/>
            </a:pPr>
            <a:r>
              <a:rPr lang="en-US" b="0" i="0" baseline="0" dirty="0"/>
              <a:t>If you use the wrong one you’ll get an error, and it’s a common enough error to be aware of.</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055736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some important logical operators to know about. They will all come in handy when you’re filtering rows of a data frame. x and y each represent expressions, at least one of which usually involves a column name. For example, AGE &lt; 18. or SEX == Female. Or DRAWN_DT_TIME &gt; RECEIVED_DT_TM.</a:t>
            </a:r>
          </a:p>
          <a:p>
            <a:endParaRPr lang="en-US" baseline="0" dirty="0"/>
          </a:p>
          <a:p>
            <a:r>
              <a:rPr lang="en-US" baseline="0" dirty="0"/>
              <a:t>We’ve already seen the double equals. Note the less than or and greater than operators. These operators also come as “or equal to” versions. </a:t>
            </a:r>
          </a:p>
          <a:p>
            <a:endParaRPr lang="en-US" baseline="0" dirty="0"/>
          </a:p>
          <a:p>
            <a:r>
              <a:rPr lang="en-US" baseline="0" dirty="0"/>
              <a:t>Use != if you want to select rows in which a value is not equal to another vale.</a:t>
            </a:r>
          </a:p>
          <a:p>
            <a:endParaRPr lang="en-US" baseline="0" dirty="0"/>
          </a:p>
          <a:p>
            <a:r>
              <a:rPr lang="en-US" baseline="0" dirty="0" err="1"/>
              <a:t>is.na</a:t>
            </a:r>
            <a:r>
              <a:rPr lang="en-US" baseline="0" dirty="0"/>
              <a:t> is how you can test for missing values. This comes in handy when you want to remove missing values from your data, which we’ll see later.</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035034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arrange() is a </a:t>
            </a:r>
            <a:r>
              <a:rPr lang="en-US" i="0" baseline="0" dirty="0" err="1"/>
              <a:t>dplyr</a:t>
            </a:r>
            <a:r>
              <a:rPr lang="en-US" i="0" baseline="0" dirty="0"/>
              <a:t> function that can be used to order rows, by default from smallest on top to largest on the bottom, or "ascending". </a:t>
            </a:r>
          </a:p>
          <a:p>
            <a:endParaRPr lang="en-US" i="0" baseline="0" dirty="0"/>
          </a:p>
          <a:p>
            <a:r>
              <a:rPr lang="en-US" i="0" baseline="0" dirty="0"/>
              <a:t>arrange() takes a data frame as its first argument and after that names of columns to order by. If you give arrange more than one column name, then this will be used as a tie breaker for the first column, and so on.</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686630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example, we can arrange </a:t>
            </a:r>
            <a:r>
              <a:rPr lang="en-US" i="0" dirty="0" err="1"/>
              <a:t>esr</a:t>
            </a:r>
            <a:r>
              <a:rPr lang="en-US" i="0" dirty="0"/>
              <a:t> by AGE which I'm showing graphically here.</a:t>
            </a:r>
          </a:p>
          <a:p>
            <a:endParaRPr lang="en-US" i="0" baseline="0" dirty="0"/>
          </a:p>
          <a:p>
            <a:r>
              <a:rPr lang="en-US" i="0" baseline="0" dirty="0"/>
              <a:t>* To arrange in </a:t>
            </a:r>
            <a:r>
              <a:rPr lang="en-US" i="1" baseline="0" dirty="0"/>
              <a:t>descending</a:t>
            </a:r>
            <a:r>
              <a:rPr lang="en-US" i="0" baseline="0" dirty="0"/>
              <a:t> order, wrap the column name in the </a:t>
            </a:r>
            <a:r>
              <a:rPr lang="en-US" i="0" baseline="0" dirty="0" err="1"/>
              <a:t>desc</a:t>
            </a:r>
            <a:r>
              <a:rPr lang="en-US" i="0" baseline="0" dirty="0"/>
              <a:t>() function </a:t>
            </a:r>
            <a:r>
              <a:rPr lang="mr-IN" i="0" baseline="0" dirty="0"/>
              <a:t>–</a:t>
            </a:r>
            <a:r>
              <a:rPr lang="en-US" i="0" baseline="0" dirty="0"/>
              <a:t> for “descending”.</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925870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now</a:t>
            </a:r>
            <a:r>
              <a:rPr lang="en-US" baseline="0" dirty="0"/>
              <a:t> introduce one of the most powerful concepts in the </a:t>
            </a:r>
            <a:r>
              <a:rPr lang="en-US" baseline="0" dirty="0" err="1"/>
              <a:t>tidyverse</a:t>
            </a:r>
            <a:r>
              <a:rPr lang="en-US" baseline="0" dirty="0"/>
              <a:t> </a:t>
            </a:r>
            <a:r>
              <a:rPr lang="mr-IN" baseline="0" dirty="0"/>
              <a:t>–</a:t>
            </a:r>
            <a:r>
              <a:rPr lang="en-US" baseline="0" dirty="0"/>
              <a:t> the pipe operator, which is written as percent-greater than-percent.</a:t>
            </a:r>
          </a:p>
          <a:p>
            <a:endParaRPr lang="en-US" baseline="0" dirty="0"/>
          </a:p>
          <a:p>
            <a:r>
              <a:rPr lang="en-US" baseline="0" dirty="0"/>
              <a:t>I’ll first show you exactly what it does, and then why it’s so useful.</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399167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The pipe operator takes what's on its left - here the </a:t>
            </a:r>
            <a:r>
              <a:rPr lang="en-US" i="0" baseline="0" dirty="0" err="1"/>
              <a:t>esr</a:t>
            </a:r>
            <a:r>
              <a:rPr lang="en-US" i="0" baseline="0" dirty="0"/>
              <a:t> data frame - and plugs it as the first argument of the function on its right - here as the first argument to the filter function.</a:t>
            </a:r>
          </a:p>
          <a:p>
            <a:endParaRPr lang="en-US" i="0" baseline="0" dirty="0"/>
          </a:p>
          <a:p>
            <a:r>
              <a:rPr lang="en-US" i="0" baseline="0" dirty="0"/>
              <a:t>So these two lines of code...</a:t>
            </a:r>
          </a:p>
          <a:p>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err="1"/>
              <a:t>esr</a:t>
            </a:r>
            <a:r>
              <a:rPr lang="en-US" i="0" baseline="0" dirty="0"/>
              <a:t> %&gt;% filter(SEX == "F")</a:t>
            </a:r>
          </a:p>
          <a:p>
            <a:r>
              <a:rPr lang="en-US" i="0" baseline="0" dirty="0"/>
              <a:t>filter(</a:t>
            </a:r>
            <a:r>
              <a:rPr lang="en-US" i="0" baseline="0" dirty="0" err="1"/>
              <a:t>esr</a:t>
            </a:r>
            <a:r>
              <a:rPr lang="en-US" i="0" baseline="0" dirty="0"/>
              <a:t>, SEX == "F")</a:t>
            </a:r>
          </a:p>
          <a:p>
            <a:endParaRPr lang="en-US" i="0" baseline="0" dirty="0"/>
          </a:p>
          <a:p>
            <a:r>
              <a:rPr lang="en-US" i="0" baseline="0" dirty="0"/>
              <a:t>...are equivalent. In both cases </a:t>
            </a:r>
            <a:r>
              <a:rPr lang="en-US" i="0" baseline="0" dirty="0" err="1"/>
              <a:t>esr</a:t>
            </a:r>
            <a:r>
              <a:rPr lang="en-US" i="0" baseline="0" dirty="0"/>
              <a:t> is treated as the first argument to the filter()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927017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why this is</a:t>
            </a:r>
            <a:r>
              <a:rPr lang="en-US" baseline="0" dirty="0"/>
              <a:t> so useful.</a:t>
            </a:r>
            <a:endParaRPr lang="en-US" dirty="0"/>
          </a:p>
          <a:p>
            <a:endParaRPr lang="en-US" dirty="0"/>
          </a:p>
          <a:p>
            <a:r>
              <a:rPr lang="en-US" dirty="0"/>
              <a:t>Tidy</a:t>
            </a:r>
            <a:r>
              <a:rPr lang="en-US" baseline="0" dirty="0"/>
              <a:t> functions (such select, filter, arrange, and others we’ll see later) always have as first argument a data frame, and they always return a data frame.</a:t>
            </a:r>
          </a:p>
          <a:p>
            <a:endParaRPr lang="en-US" baseline="0" dirty="0"/>
          </a:p>
          <a:p>
            <a:r>
              <a:rPr lang="en-US" baseline="0" dirty="0"/>
              <a:t>This makes it possible to create a pipeline in which a data frame object is handed from one tidy function to the next.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The pipe operator is usually pronounced “then”.</a:t>
            </a:r>
            <a:endParaRPr lang="en-US" dirty="0"/>
          </a:p>
          <a:p>
            <a:endParaRPr lang="en-US" baseline="0" dirty="0"/>
          </a:p>
          <a:p>
            <a:r>
              <a:rPr lang="en-US" baseline="0" dirty="0"/>
              <a:t>For example, here we start with </a:t>
            </a:r>
            <a:r>
              <a:rPr lang="en-US" baseline="0" dirty="0" err="1"/>
              <a:t>esr</a:t>
            </a:r>
            <a:r>
              <a:rPr lang="en-US" baseline="0" dirty="0"/>
              <a:t>, then select the AGE, SEX, and RESULT columns, then filter for SEX equal to “F”, then arrange by “Result”.</a:t>
            </a:r>
          </a:p>
          <a:p>
            <a:endParaRPr lang="en-US" baseline="0" dirty="0"/>
          </a:p>
          <a:p>
            <a:r>
              <a:rPr lang="en-US" baseline="0" dirty="0"/>
              <a:t>You’ll get a pipeline of data analysis steps which are concise and also fairly human readable. This is powerful because you’ll be able to explain to someone who isn’t a programmer or statistician (this may include yourself 6 months down the road or a collaborator who doesn’t know R) exactly what you did. </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368209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87477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is about adding new data columns to an existing data frame, either derived from that same data frame, or by joining with a different data frame. We won’t go into joining data but it’s relatively straightforward to do with </a:t>
            </a:r>
            <a:r>
              <a:rPr lang="en-US" dirty="0" err="1"/>
              <a:t>dplyr</a:t>
            </a:r>
            <a:r>
              <a:rPr lang="en-US" dirty="0"/>
              <a:t>, and I’ll give you some resources later on.</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352312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Mutate is an extremely useful </a:t>
            </a:r>
            <a:r>
              <a:rPr lang="en-US" i="0" dirty="0" err="1"/>
              <a:t>dplyr</a:t>
            </a:r>
            <a:r>
              <a:rPr lang="en-US" i="0" dirty="0"/>
              <a:t> function. You can use mutate() to </a:t>
            </a:r>
            <a:r>
              <a:rPr lang="en-US" i="1" baseline="0" dirty="0"/>
              <a:t>add</a:t>
            </a:r>
            <a:r>
              <a:rPr lang="en-US" i="0" baseline="0" dirty="0"/>
              <a:t> a new column to the data set or modify that column if it already exists.</a:t>
            </a:r>
          </a:p>
          <a:p>
            <a:endParaRPr lang="en-US" i="0" baseline="0" dirty="0"/>
          </a:p>
          <a:p>
            <a:r>
              <a:rPr lang="en-US" i="0" baseline="0" dirty="0"/>
              <a:t>Like all tidy functions, it takes a data frame as its first argument. After that, you tell it what to name the new column and what should be in it. This is done using name-value expressions.</a:t>
            </a:r>
          </a:p>
          <a:p>
            <a:endParaRPr lang="en-US" i="0" baseline="0" dirty="0"/>
          </a:p>
          <a:p>
            <a:r>
              <a:rPr lang="en-US" i="0" baseline="0" dirty="0"/>
              <a:t>In name-value expression, you have a name, a single equals sign, and a value. The name is the name of the column that you’d like to create or </a:t>
            </a:r>
            <a:r>
              <a:rPr lang="en-US" i="0" baseline="0" dirty="0" err="1"/>
              <a:t>modity</a:t>
            </a:r>
            <a:r>
              <a:rPr lang="en-US" i="0" baseline="0" dirty="0"/>
              <a:t>. The value can be a constant, e.g. “100”, or an expression that involves other variables from the same data frame.</a:t>
            </a:r>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9504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147667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For example, here I create a new column named </a:t>
            </a:r>
            <a:r>
              <a:rPr lang="en-US" i="0" baseline="0" dirty="0" err="1"/>
              <a:t>BirthYr</a:t>
            </a:r>
            <a:r>
              <a:rPr lang="en-US" i="0" baseline="0" dirty="0"/>
              <a:t> in which each value should be equal to the year of the draw time minus AGE.</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404740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concept I want to introduce today is grouping and summarizing.</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21095936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Let's look at an example. Let's say I want to know the mean patient age from the </a:t>
            </a:r>
            <a:r>
              <a:rPr lang="en-US" i="0" baseline="0" dirty="0" err="1"/>
              <a:t>esr</a:t>
            </a:r>
            <a:r>
              <a:rPr lang="en-US" i="0" baseline="0" dirty="0"/>
              <a:t> data frame, but grouped by patient sex. </a:t>
            </a:r>
          </a:p>
          <a:p>
            <a:endParaRPr lang="en-US" i="0" baseline="0" dirty="0"/>
          </a:p>
          <a:p>
            <a:r>
              <a:rPr lang="en-US" i="0" baseline="0" dirty="0"/>
              <a:t>Here we pass </a:t>
            </a:r>
            <a:r>
              <a:rPr lang="en-US" i="0" baseline="0" dirty="0" err="1"/>
              <a:t>esr</a:t>
            </a:r>
            <a:r>
              <a:rPr lang="en-US" i="0" baseline="0" dirty="0"/>
              <a:t> to the </a:t>
            </a:r>
            <a:r>
              <a:rPr lang="en-US" i="0" baseline="0" dirty="0" err="1"/>
              <a:t>group_by</a:t>
            </a:r>
            <a:r>
              <a:rPr lang="en-US" i="0" baseline="0" dirty="0"/>
              <a:t> function and tell it to group by SEX, which is a categorial variable. </a:t>
            </a:r>
            <a:r>
              <a:rPr lang="en-US" i="0" baseline="0" dirty="0" err="1"/>
              <a:t>Group_by</a:t>
            </a:r>
            <a:r>
              <a:rPr lang="en-US" i="0" baseline="0" dirty="0"/>
              <a:t> breaks up the data frame into pieces – one for each possible value of SEX. In this case, we’ll get 2 pieces, one for SEX=F and SEX=M. </a:t>
            </a:r>
          </a:p>
          <a:p>
            <a:endParaRPr lang="en-US" i="0" baseline="0" dirty="0"/>
          </a:p>
          <a:p>
            <a:r>
              <a:rPr lang="en-US" i="0" baseline="0" dirty="0"/>
              <a:t>The summarize function works a lot like the mutate function in that it takes name-value expressions. The important difference here is that summarize applies *aggregate functions* such as mean, median, etc. that collapse a variable into a single number. </a:t>
            </a:r>
          </a:p>
          <a:p>
            <a:endParaRPr lang="en-US" i="0" baseline="0" dirty="0"/>
          </a:p>
          <a:p>
            <a:r>
              <a:rPr lang="en-US" i="0" baseline="0" dirty="0"/>
              <a:t>So summarize returns a tidy data frame where the each calculated summary statistic is in its own column, and each row represents a group defined by </a:t>
            </a:r>
            <a:r>
              <a:rPr lang="en-US" i="0" baseline="0" dirty="0" err="1"/>
              <a:t>group_by</a:t>
            </a:r>
            <a:r>
              <a:rPr lang="en-US" i="0" baseline="0" dirty="0"/>
              <a:t>. </a:t>
            </a:r>
          </a:p>
          <a:p>
            <a:endParaRPr lang="en-US" i="0" baseline="0" dirty="0"/>
          </a:p>
          <a:p>
            <a:r>
              <a:rPr lang="en-US" i="0" baseline="0" dirty="0"/>
              <a:t>Again: we start with </a:t>
            </a:r>
            <a:r>
              <a:rPr lang="en-US" i="0" baseline="0" dirty="0" err="1"/>
              <a:t>esr</a:t>
            </a:r>
            <a:r>
              <a:rPr lang="en-US" i="0" baseline="0" dirty="0"/>
              <a:t> - </a:t>
            </a:r>
            <a:r>
              <a:rPr lang="en-US" i="0" baseline="0" dirty="0" err="1"/>
              <a:t>group_by</a:t>
            </a:r>
            <a:r>
              <a:rPr lang="en-US" i="0" baseline="0" dirty="0"/>
              <a:t> splits it by SEX - summarize then calculates means for each group and returns a tidy data frame with a row for each group and a column for each summary statistic.</a:t>
            </a:r>
          </a:p>
          <a:p>
            <a:endParaRPr lang="en-US" i="0" baseline="0" dirty="0"/>
          </a:p>
          <a:p>
            <a:r>
              <a:rPr lang="en-US" i="0" baseline="0" dirty="0"/>
              <a:t>Q: what do you guys think would happen if you left out the </a:t>
            </a:r>
            <a:r>
              <a:rPr lang="en-US" i="0" baseline="0" dirty="0" err="1"/>
              <a:t>group_by</a:t>
            </a:r>
            <a:r>
              <a:rPr lang="en-US" i="0" baseline="0" dirty="0"/>
              <a:t> expression?</a:t>
            </a:r>
          </a:p>
          <a:p>
            <a:endParaRPr lang="en-US" i="0" baseline="0" dirty="0"/>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41515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of the most useful summary or aggregate functions.</a:t>
            </a:r>
          </a:p>
          <a:p>
            <a:r>
              <a:rPr lang="en-US" dirty="0"/>
              <a:t>N() gives the number of rows</a:t>
            </a:r>
          </a:p>
          <a:p>
            <a:r>
              <a:rPr lang="en-US" dirty="0" err="1"/>
              <a:t>N_distinct</a:t>
            </a:r>
            <a:r>
              <a:rPr lang="en-US" dirty="0"/>
              <a:t>() gives you the number of rows with distinct values. X = the specific column to look at for deciding which rows are distinct.</a:t>
            </a:r>
          </a:p>
          <a:p>
            <a:r>
              <a:rPr lang="en-US" dirty="0"/>
              <a:t>Mean, median, sum, and </a:t>
            </a:r>
            <a:r>
              <a:rPr lang="en-US" dirty="0" err="1"/>
              <a:t>sd</a:t>
            </a:r>
            <a:r>
              <a:rPr lang="en-US" dirty="0"/>
              <a:t> calculate basic statistics. x = column to calculate the statistic on.</a:t>
            </a:r>
          </a:p>
          <a:p>
            <a:r>
              <a:rPr lang="en-US" dirty="0"/>
              <a:t>One problem with these functions is that they get tripped up by missing values. So if there are any missing values in the column that you want to summarize, you can pass the argument </a:t>
            </a:r>
            <a:r>
              <a:rPr lang="en-US" dirty="0" err="1"/>
              <a:t>na.rm</a:t>
            </a:r>
            <a:r>
              <a:rPr lang="en-US" dirty="0"/>
              <a:t> = TRUE, and the function will ignore missing values.</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651603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029794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91851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course – joining data frames</a:t>
            </a:r>
          </a:p>
        </p:txBody>
      </p:sp>
      <p:sp>
        <p:nvSpPr>
          <p:cNvPr id="4" name="Slide Number Placeholder 3"/>
          <p:cNvSpPr>
            <a:spLocks noGrp="1"/>
          </p:cNvSpPr>
          <p:nvPr>
            <p:ph type="sldNum" sz="quarter" idx="10"/>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634314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i="0" dirty="0"/>
              <a:t>Make practice plots a bit prettier? Maybe filter initial data?</a:t>
            </a:r>
          </a:p>
          <a:p>
            <a:pPr marL="171450" lvl="0" indent="-171450">
              <a:buFontTx/>
              <a:buChar char="-"/>
            </a:pPr>
            <a:r>
              <a:rPr lang="en-US" i="0" dirty="0"/>
              <a:t>Better example for mutate</a:t>
            </a:r>
          </a:p>
          <a:p>
            <a:pPr marL="171450" lvl="0" indent="-171450">
              <a:buFontTx/>
              <a:buChar char="-"/>
            </a:pPr>
            <a:r>
              <a:rPr lang="en-US" i="0" dirty="0"/>
              <a:t>Filter() slide: why does “F” go in quotes? Because it’s a non-numeric literal value (?). Numeric values don’t go in quotes. Object names don’t go in quotes.</a:t>
            </a:r>
          </a:p>
          <a:p>
            <a:pPr marL="171450" lvl="0" indent="-171450">
              <a:buFontTx/>
              <a:buChar char="-"/>
            </a:pPr>
            <a:r>
              <a:rPr lang="en-US" i="0" dirty="0"/>
              <a:t>Logical tests – specify that x = a specific column, y = some expression which may also involve other columns.</a:t>
            </a:r>
          </a:p>
          <a:p>
            <a:pPr marL="628650" lvl="1" indent="-171450">
              <a:buFontTx/>
              <a:buChar char="-"/>
            </a:pPr>
            <a:r>
              <a:rPr lang="en-US" i="0" dirty="0"/>
              <a:t>Also: Summary (Aggregate) Functions slide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489922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looked at a data set with ESR lab values from CERNER. How do you think they are distributed? Don’t look at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70685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might have expected that it’s normal or bimodal (with normal and abnormal values).</a:t>
            </a:r>
          </a:p>
          <a:p>
            <a:endParaRPr lang="en-US" i="0" baseline="0" dirty="0"/>
          </a:p>
          <a:p>
            <a:r>
              <a:rPr lang="en-US" i="0" baseline="0" dirty="0"/>
              <a:t>Instead the maximum is close to zero and there’s a long tail on the right, with no clear separation of normal and abnormal values.</a:t>
            </a:r>
          </a:p>
          <a:p>
            <a:endParaRPr lang="en-US" i="0" baseline="0" dirty="0"/>
          </a:p>
          <a:p>
            <a:r>
              <a:rPr lang="en-US" i="0" baseline="0" dirty="0"/>
              <a:t>This is not at all clear from looking at a table with almost 250,000 rows.</a:t>
            </a:r>
          </a:p>
          <a:p>
            <a:endParaRPr lang="en-US" i="0" dirty="0"/>
          </a:p>
          <a:p>
            <a:r>
              <a:rPr lang="en-US" i="0" dirty="0"/>
              <a:t>The point of this exercise is that you might have preconceived ideas about your data, but they often aren’t accurate. Being able to visualize data quickly is critical for</a:t>
            </a:r>
            <a:r>
              <a:rPr lang="en-US" i="0" baseline="0" dirty="0"/>
              <a:t> understanding. </a:t>
            </a:r>
          </a:p>
          <a:p>
            <a:endParaRPr lang="en-US" i="0" baseline="0" dirty="0"/>
          </a:p>
          <a:p>
            <a:r>
              <a:rPr lang="en-US" i="1" baseline="0" dirty="0"/>
              <a:t>Delete from PDF deck</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a:t>
            </a:r>
            <a:r>
              <a:rPr lang="en-US" i="0" dirty="0" err="1"/>
              <a:t>ggplot</a:t>
            </a:r>
            <a:r>
              <a:rPr lang="en-US" i="0" dirty="0"/>
              <a:t> package for creating graphics. </a:t>
            </a:r>
            <a:r>
              <a:rPr lang="en-US" i="0" dirty="0" err="1"/>
              <a:t>ggplot</a:t>
            </a:r>
            <a:r>
              <a:rPr lang="en-US" i="0" dirty="0"/>
              <a:t>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metapackage by running library(</a:t>
            </a:r>
            <a:r>
              <a:rPr lang="en-US" i="0" baseline="0" dirty="0" err="1"/>
              <a:t>tidyverse</a:t>
            </a:r>
            <a:r>
              <a:rPr lang="en-US" i="0" baseline="0" dirty="0"/>
              <a:t>)</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any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function</a:t>
            </a:r>
            <a:r>
              <a:rPr lang="en-US" sz="1200" b="0" i="0" kern="1200" dirty="0">
                <a:solidFill>
                  <a:schemeClr val="tx1"/>
                </a:solidFill>
                <a:effectLst/>
                <a:latin typeface="+mn-lt"/>
                <a:ea typeface="+mn-ea"/>
                <a:cs typeface="+mn-cs"/>
              </a:rPr>
              <a:t> that specifies the </a:t>
            </a:r>
            <a:r>
              <a:rPr lang="en-US" sz="1200" b="0" i="0" kern="1200" baseline="0" dirty="0">
                <a:solidFill>
                  <a:schemeClr val="tx1"/>
                </a:solidFill>
                <a:effectLst/>
                <a:latin typeface="+mn-lt"/>
                <a:ea typeface="+mn-ea"/>
                <a:cs typeface="+mn-cs"/>
              </a:rPr>
              <a:t>type of graph,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try out a bunch of different ways to display your data without having to change much code.</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01989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Here is how you use </a:t>
            </a:r>
            <a:r>
              <a:rPr lang="en-US" i="0" baseline="0" dirty="0" err="1"/>
              <a:t>ggplot</a:t>
            </a:r>
            <a:r>
              <a:rPr lang="en-US" i="0" baseline="0" dirty="0"/>
              <a:t>. </a:t>
            </a:r>
          </a:p>
          <a:p>
            <a:endParaRPr lang="en-US" i="0" baseline="0" dirty="0"/>
          </a:p>
          <a:p>
            <a:pPr marL="171450" indent="-171450">
              <a:buFont typeface="Arial" charset="0"/>
              <a:buChar char="•"/>
            </a:pPr>
            <a:r>
              <a:rPr lang="en-US" i="0" baseline="0" dirty="0"/>
              <a:t>You can see that we give it a data frame, in this case, our ESR data</a:t>
            </a:r>
          </a:p>
          <a:p>
            <a:pPr marL="171450" indent="-171450">
              <a:buFont typeface="Arial" charset="0"/>
              <a:buChar char="•"/>
            </a:pPr>
            <a:r>
              <a:rPr lang="en-US" i="0" baseline="0" dirty="0"/>
              <a:t>We specify the type of graph, or “</a:t>
            </a:r>
            <a:r>
              <a:rPr lang="en-US" i="0" baseline="0" dirty="0" err="1"/>
              <a:t>geom</a:t>
            </a:r>
            <a:r>
              <a:rPr lang="en-US" i="0" baseline="0" dirty="0"/>
              <a:t>”, in this case, a histogram</a:t>
            </a:r>
          </a:p>
          <a:p>
            <a:pPr marL="171450" indent="-171450">
              <a:buFont typeface="Arial" charset="0"/>
              <a:buChar char="•"/>
            </a:pPr>
            <a:r>
              <a:rPr lang="en-US" i="0" baseline="0" dirty="0"/>
              <a:t>And we specify an aesthetic mapping, in this case, saying that we want the variable “Result” which contains results of ESR testing values, on the x axis.</a:t>
            </a:r>
          </a:p>
          <a:p>
            <a:pPr marL="171450" indent="-171450">
              <a:buFont typeface="Arial" charset="0"/>
              <a:buChar char="•"/>
            </a:pPr>
            <a:r>
              <a:rPr lang="en-US" i="0" baseline="0" dirty="0"/>
              <a:t>A few more details to note: you always start a plot with the </a:t>
            </a:r>
            <a:r>
              <a:rPr lang="en-US"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a:t>
            </a:r>
          </a:p>
          <a:p>
            <a:pPr marL="171450" indent="-171450">
              <a:buFont typeface="Arial" charset="0"/>
              <a:buChar char="•"/>
            </a:pPr>
            <a:r>
              <a:rPr lang="en-US" i="0" baseline="0" dirty="0"/>
              <a:t>And the mappings need to go into the </a:t>
            </a:r>
            <a:r>
              <a:rPr lang="en-US" i="0" baseline="0" dirty="0" err="1"/>
              <a:t>aes</a:t>
            </a:r>
            <a:r>
              <a:rPr lang="en-US" i="0" baseline="0" dirty="0"/>
              <a:t>() function</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022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tiff"/><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3" Type="http://schemas.openxmlformats.org/officeDocument/2006/relationships/hyperlink" Target="http://rstudio.uphs.upenn.edu:40300/"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2.jpeg"/><Relationship Id="rId4" Type="http://schemas.openxmlformats.org/officeDocument/2006/relationships/image" Target="../media/image34.emf"/></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2.jpeg"/><Relationship Id="rId4" Type="http://schemas.openxmlformats.org/officeDocument/2006/relationships/image" Target="../media/image37.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2.jpeg"/><Relationship Id="rId4" Type="http://schemas.openxmlformats.org/officeDocument/2006/relationships/image" Target="../media/image39.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2.jpeg"/><Relationship Id="rId4" Type="http://schemas.openxmlformats.org/officeDocument/2006/relationships/image" Target="../media/image4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32.jpeg"/><Relationship Id="rId5" Type="http://schemas.openxmlformats.org/officeDocument/2006/relationships/image" Target="../media/image44.emf"/><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Reproducible Clinical Data Analysis</a:t>
            </a:r>
            <a:br>
              <a:rPr lang="en-US" dirty="0"/>
            </a:br>
            <a:r>
              <a:rPr lang="en-US" dirty="0"/>
              <a:t>with R and RStudio</a:t>
            </a:r>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3</a:t>
            </a:r>
          </a:p>
          <a:p>
            <a:r>
              <a:rPr lang="en-US" sz="2800" b="1" dirty="0"/>
              <a:t>Exploring Data</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case</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AF598-FBC8-A847-8930-6531F6766987}"/>
              </a:ext>
            </a:extLst>
          </p:cNvPr>
          <p:cNvPicPr>
            <a:picLocks noChangeAspect="1"/>
          </p:cNvPicPr>
          <p:nvPr/>
        </p:nvPicPr>
        <p:blipFill>
          <a:blip r:embed="rId3"/>
          <a:stretch>
            <a:fillRect/>
          </a:stretch>
        </p:blipFill>
        <p:spPr>
          <a:xfrm>
            <a:off x="319833" y="273033"/>
            <a:ext cx="11353939" cy="9205345"/>
          </a:xfrm>
          <a:prstGeom prst="rect">
            <a:avLst/>
          </a:prstGeom>
        </p:spPr>
      </p:pic>
    </p:spTree>
    <p:extLst>
      <p:ext uri="{BB962C8B-B14F-4D97-AF65-F5344CB8AC3E}">
        <p14:creationId xmlns:p14="http://schemas.microsoft.com/office/powerpoint/2010/main" val="1465691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7246" y="982232"/>
            <a:ext cx="9985108" cy="7210714"/>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1185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a:xfrm>
            <a:off x="1024128" y="585216"/>
            <a:ext cx="9720072" cy="1499616"/>
          </a:xfrm>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7500" lnSpcReduction="20000"/>
          </a:bodyPr>
          <a:lstStyle/>
          <a:p>
            <a:pPr marL="0" indent="0">
              <a:buNone/>
            </a:pPr>
            <a:r>
              <a:rPr lang="en-US" dirty="0"/>
              <a:t>Log onto the </a:t>
            </a:r>
            <a:r>
              <a:rPr lang="en-US" dirty="0" err="1"/>
              <a:t>RStudio</a:t>
            </a:r>
            <a:r>
              <a:rPr lang="en-US" dirty="0"/>
              <a:t> Server by pointing your browser to:</a:t>
            </a:r>
          </a:p>
          <a:p>
            <a:pPr marL="0" indent="0">
              <a:buNone/>
            </a:pPr>
            <a:endParaRPr lang="en-US" dirty="0"/>
          </a:p>
          <a:p>
            <a:pPr marL="0" indent="0" algn="ctr">
              <a:buNone/>
            </a:pPr>
            <a:r>
              <a:rPr lang="en-US" sz="4500" dirty="0">
                <a:solidFill>
                  <a:schemeClr val="accent2"/>
                </a:solidFill>
                <a:latin typeface="Andale Mono" panose="020B0509000000000004" pitchFamily="49" charset="0"/>
                <a:hlinkClick r:id="rId3">
                  <a:extLst>
                    <a:ext uri="{A12FA001-AC4F-418D-AE19-62706E023703}">
                      <ahyp:hlinkClr xmlns:ahyp="http://schemas.microsoft.com/office/drawing/2018/hyperlinkcolor" val="tx"/>
                    </a:ext>
                  </a:extLst>
                </a:hlinkClick>
              </a:rPr>
              <a:t>https://rstudio.uphs.upenn.edu:40400</a:t>
            </a:r>
            <a:endParaRPr lang="en-US" sz="2900" dirty="0">
              <a:solidFill>
                <a:schemeClr val="accent2"/>
              </a:solidFill>
              <a:latin typeface="Andale Mono" panose="020B0509000000000004" pitchFamily="49" charset="0"/>
              <a:ea typeface="Monaco" charset="0"/>
              <a:cs typeface="Monaco" charset="0"/>
            </a:endParaRPr>
          </a:p>
          <a:p>
            <a:pPr marL="0" indent="0">
              <a:buNone/>
            </a:pPr>
            <a:endParaRPr lang="en-US" dirty="0"/>
          </a:p>
          <a:p>
            <a:pPr marL="0" indent="0">
              <a:buNone/>
            </a:pPr>
            <a:r>
              <a:rPr lang="en-US" dirty="0"/>
              <a:t>Open </a:t>
            </a:r>
            <a:r>
              <a:rPr lang="en-US" sz="3800" dirty="0">
                <a:solidFill>
                  <a:schemeClr val="accent2"/>
                </a:solidFill>
                <a:latin typeface="Monaco" charset="0"/>
                <a:ea typeface="Monaco" charset="0"/>
                <a:cs typeface="Monaco" charset="0"/>
              </a:rPr>
              <a:t>03-exploring-data.Rmd</a:t>
            </a:r>
            <a:r>
              <a:rPr lang="en-US" dirty="0"/>
              <a:t>. Work through the section “Your Turn #2: Visualizing Data”.</a:t>
            </a:r>
          </a:p>
        </p:txBody>
      </p:sp>
    </p:spTree>
    <p:extLst>
      <p:ext uri="{BB962C8B-B14F-4D97-AF65-F5344CB8AC3E}">
        <p14:creationId xmlns:p14="http://schemas.microsoft.com/office/powerpoint/2010/main" val="3773879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9B1B1-4F2B-9145-BC87-63AAF8CF8D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18549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42DBC-9C73-204E-8CFA-8B7D5526B3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8484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8AD4D-5F80-6742-A6E9-54EC8CC0D9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90170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56C92D-3FD2-2E47-A6E3-BB47D49DA0A0}"/>
              </a:ext>
            </a:extLst>
          </p:cNvPr>
          <p:cNvPicPr>
            <a:picLocks noChangeAspect="1"/>
          </p:cNvPicPr>
          <p:nvPr/>
        </p:nvPicPr>
        <p:blipFill>
          <a:blip r:embed="rId3"/>
          <a:stretch>
            <a:fillRect/>
          </a:stretch>
        </p:blipFill>
        <p:spPr>
          <a:xfrm>
            <a:off x="311589" y="273033"/>
            <a:ext cx="11353938" cy="9205345"/>
          </a:xfrm>
          <a:prstGeom prst="rect">
            <a:avLst/>
          </a:prstGeom>
        </p:spPr>
      </p:pic>
    </p:spTree>
    <p:extLst>
      <p:ext uri="{BB962C8B-B14F-4D97-AF65-F5344CB8AC3E}">
        <p14:creationId xmlns:p14="http://schemas.microsoft.com/office/powerpoint/2010/main" val="1335610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CA31-5720-2442-BB81-C7F7C8156D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4521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EDD-B772-6140-B726-0A06C5CBE4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20720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6A839-B994-0840-96E9-3F4FCED1AC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78275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1078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A5A10B-D926-694C-B766-3C58484E6422}"/>
              </a:ext>
            </a:extLst>
          </p:cNvPr>
          <p:cNvPicPr>
            <a:picLocks noChangeAspect="1"/>
          </p:cNvPicPr>
          <p:nvPr/>
        </p:nvPicPr>
        <p:blipFill>
          <a:blip r:embed="rId3"/>
          <a:stretch>
            <a:fillRect/>
          </a:stretch>
        </p:blipFill>
        <p:spPr>
          <a:xfrm>
            <a:off x="319832" y="273033"/>
            <a:ext cx="11353939" cy="9205345"/>
          </a:xfrm>
          <a:prstGeom prst="rect">
            <a:avLst/>
          </a:prstGeom>
        </p:spPr>
      </p:pic>
    </p:spTree>
    <p:extLst>
      <p:ext uri="{BB962C8B-B14F-4D97-AF65-F5344CB8AC3E}">
        <p14:creationId xmlns:p14="http://schemas.microsoft.com/office/powerpoint/2010/main" val="1940531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Isolating Data</a:t>
            </a:r>
          </a:p>
        </p:txBody>
      </p:sp>
    </p:spTree>
    <p:extLst>
      <p:ext uri="{BB962C8B-B14F-4D97-AF65-F5344CB8AC3E}">
        <p14:creationId xmlns:p14="http://schemas.microsoft.com/office/powerpoint/2010/main" val="1007627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l="4449" t="12754" r="51650" b="2899"/>
          <a:stretch/>
        </p:blipFill>
        <p:spPr>
          <a:xfrm>
            <a:off x="2133758" y="1710434"/>
            <a:ext cx="3152335" cy="3616729"/>
          </a:xfrm>
          <a:prstGeom prst="rect">
            <a:avLst/>
          </a:prstGeom>
        </p:spPr>
      </p:pic>
      <p:grpSp>
        <p:nvGrpSpPr>
          <p:cNvPr id="7" name="Group 6"/>
          <p:cNvGrpSpPr/>
          <p:nvPr/>
        </p:nvGrpSpPr>
        <p:grpSpPr>
          <a:xfrm>
            <a:off x="5713442" y="3772357"/>
            <a:ext cx="4136236" cy="1040571"/>
            <a:chOff x="4334347" y="3202731"/>
            <a:chExt cx="4090126" cy="1040571"/>
          </a:xfrm>
        </p:grpSpPr>
        <p:sp>
          <p:nvSpPr>
            <p:cNvPr id="5" name="Rectangle 4"/>
            <p:cNvSpPr/>
            <p:nvPr/>
          </p:nvSpPr>
          <p:spPr>
            <a:xfrm>
              <a:off x="4334347" y="3202731"/>
              <a:ext cx="398519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34347" y="3289195"/>
              <a:ext cx="4090126" cy="954107"/>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tidyverse</a:t>
              </a:r>
              <a:r>
                <a:rPr lang="en-US" sz="2800" dirty="0">
                  <a:latin typeface="Monaco" charset="0"/>
                  <a:ea typeface="Monaco" charset="0"/>
                  <a:cs typeface="Monaco" charset="0"/>
                </a:rPr>
                <a:t>)</a:t>
              </a:r>
            </a:p>
          </p:txBody>
        </p:sp>
      </p:grpSp>
      <p:sp>
        <p:nvSpPr>
          <p:cNvPr id="8" name="TextBox 7"/>
          <p:cNvSpPr txBox="1"/>
          <p:nvPr/>
        </p:nvSpPr>
        <p:spPr>
          <a:xfrm>
            <a:off x="5713442" y="2561292"/>
            <a:ext cx="5292812" cy="1077218"/>
          </a:xfrm>
          <a:prstGeom prst="rect">
            <a:avLst/>
          </a:prstGeom>
          <a:noFill/>
        </p:spPr>
        <p:txBody>
          <a:bodyPr wrap="square" rtlCol="0">
            <a:spAutoFit/>
          </a:bodyPr>
          <a:lstStyle/>
          <a:p>
            <a:r>
              <a:rPr lang="en-US" sz="3200" dirty="0"/>
              <a:t>A grammar to transform</a:t>
            </a:r>
          </a:p>
          <a:p>
            <a:r>
              <a:rPr lang="en-US" sz="3200" dirty="0"/>
              <a:t>rectangular data</a:t>
            </a:r>
          </a:p>
        </p:txBody>
      </p:sp>
    </p:spTree>
    <p:extLst>
      <p:ext uri="{BB962C8B-B14F-4D97-AF65-F5344CB8AC3E}">
        <p14:creationId xmlns:p14="http://schemas.microsoft.com/office/powerpoint/2010/main" val="955666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select(</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4452704" y="740977"/>
            <a:ext cx="3134191" cy="830997"/>
          </a:xfrm>
          <a:prstGeom prst="rect">
            <a:avLst/>
          </a:prstGeom>
        </p:spPr>
        <p:txBody>
          <a:bodyPr wrap="none">
            <a:spAutoFit/>
          </a:bodyPr>
          <a:lstStyle/>
          <a:p>
            <a:r>
              <a:rPr lang="en-US" sz="4800">
                <a:latin typeface="Monaco" charset="0"/>
                <a:ea typeface="Monaco" charset="0"/>
                <a:cs typeface="Monaco" charset="0"/>
              </a:rPr>
              <a:t>select()</a:t>
            </a:r>
            <a:endParaRPr lang="en-US" sz="4800" dirty="0"/>
          </a:p>
        </p:txBody>
      </p:sp>
      <p:grpSp>
        <p:nvGrpSpPr>
          <p:cNvPr id="3" name="Group 2">
            <a:extLst>
              <a:ext uri="{FF2B5EF4-FFF2-40B4-BE49-F238E27FC236}">
                <a16:creationId xmlns:a16="http://schemas.microsoft.com/office/drawing/2014/main" id="{819C2F2B-C85D-F84F-B2B0-B352A0D5931C}"/>
              </a:ext>
            </a:extLst>
          </p:cNvPr>
          <p:cNvGrpSpPr/>
          <p:nvPr/>
        </p:nvGrpSpPr>
        <p:grpSpPr>
          <a:xfrm>
            <a:off x="5811955" y="3633408"/>
            <a:ext cx="2797279" cy="1508105"/>
            <a:chOff x="4915485" y="3626111"/>
            <a:chExt cx="2797279" cy="1508105"/>
          </a:xfrm>
        </p:grpSpPr>
        <p:sp>
          <p:nvSpPr>
            <p:cNvPr id="14" name="Rounded Rectangular Callout 13"/>
            <p:cNvSpPr/>
            <p:nvPr/>
          </p:nvSpPr>
          <p:spPr>
            <a:xfrm>
              <a:off x="4915485" y="3756840"/>
              <a:ext cx="2797279" cy="1246648"/>
            </a:xfrm>
            <a:prstGeom prst="wedgeRoundRectCallout">
              <a:avLst>
                <a:gd name="adj1" fmla="val -20614"/>
                <a:gd name="adj2" fmla="val -9377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915486" y="3626111"/>
              <a:ext cx="279727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names of columns to extract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2" name="TextBox 1"/>
          <p:cNvSpPr txBox="1"/>
          <p:nvPr/>
        </p:nvSpPr>
        <p:spPr>
          <a:xfrm>
            <a:off x="2175791" y="1988658"/>
            <a:ext cx="4831297" cy="523220"/>
          </a:xfrm>
          <a:prstGeom prst="rect">
            <a:avLst/>
          </a:prstGeom>
          <a:noFill/>
        </p:spPr>
        <p:txBody>
          <a:bodyPr wrap="square" rtlCol="0">
            <a:spAutoFit/>
          </a:bodyPr>
          <a:lstStyle/>
          <a:p>
            <a:r>
              <a:rPr lang="en-US" sz="2800" dirty="0"/>
              <a:t>Extract columns </a:t>
            </a:r>
            <a:r>
              <a:rPr lang="en-US" sz="2800"/>
              <a:t>by name.</a:t>
            </a:r>
            <a:endParaRPr lang="en-US" sz="2800" dirty="0"/>
          </a:p>
        </p:txBody>
      </p:sp>
    </p:spTree>
    <p:extLst>
      <p:ext uri="{BB962C8B-B14F-4D97-AF65-F5344CB8AC3E}">
        <p14:creationId xmlns:p14="http://schemas.microsoft.com/office/powerpoint/2010/main" val="1686340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56493A-2691-A347-9F49-D60EADB55EA8}"/>
              </a:ext>
            </a:extLst>
          </p:cNvPr>
          <p:cNvPicPr>
            <a:picLocks noChangeAspect="1"/>
          </p:cNvPicPr>
          <p:nvPr/>
        </p:nvPicPr>
        <p:blipFill>
          <a:blip r:embed="rId3"/>
          <a:stretch>
            <a:fillRect/>
          </a:stretch>
        </p:blipFill>
        <p:spPr>
          <a:xfrm>
            <a:off x="7843954" y="4049061"/>
            <a:ext cx="1827290" cy="1592052"/>
          </a:xfrm>
          <a:prstGeom prst="rect">
            <a:avLst/>
          </a:prstGeom>
        </p:spPr>
      </p:pic>
      <p:pic>
        <p:nvPicPr>
          <p:cNvPr id="3" name="Picture 2">
            <a:extLst>
              <a:ext uri="{FF2B5EF4-FFF2-40B4-BE49-F238E27FC236}">
                <a16:creationId xmlns:a16="http://schemas.microsoft.com/office/drawing/2014/main" id="{881C0817-0BFE-3C46-8D68-69A75CCF6960}"/>
              </a:ext>
            </a:extLst>
          </p:cNvPr>
          <p:cNvPicPr>
            <a:picLocks noChangeAspect="1"/>
          </p:cNvPicPr>
          <p:nvPr/>
        </p:nvPicPr>
        <p:blipFill>
          <a:blip r:embed="rId4"/>
          <a:stretch>
            <a:fillRect/>
          </a:stretch>
        </p:blipFill>
        <p:spPr>
          <a:xfrm>
            <a:off x="2440834" y="4049061"/>
            <a:ext cx="3578967" cy="1592052"/>
          </a:xfrm>
          <a:prstGeom prst="rect">
            <a:avLst/>
          </a:prstGeom>
        </p:spPr>
      </p:pic>
      <p:pic>
        <p:nvPicPr>
          <p:cNvPr id="12" name="Picture 11"/>
          <p:cNvPicPr>
            <a:picLocks noChangeAspect="1"/>
          </p:cNvPicPr>
          <p:nvPr/>
        </p:nvPicPr>
        <p:blipFill rotWithShape="1">
          <a:blip r:embed="rId5"/>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select(</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AGE</a:t>
              </a:r>
              <a:r>
                <a:rPr lang="en-US" sz="2800" dirty="0">
                  <a:latin typeface="Monaco" charset="0"/>
                  <a:ea typeface="Monaco" charset="0"/>
                  <a:cs typeface="Monaco" charset="0"/>
                </a:rPr>
                <a:t>,</a:t>
              </a:r>
              <a:r>
                <a:rPr lang="en-US" sz="2800" dirty="0">
                  <a:solidFill>
                    <a:schemeClr val="accent2"/>
                  </a:solidFill>
                  <a:latin typeface="Monaco" charset="0"/>
                  <a:ea typeface="Monaco" charset="0"/>
                  <a:cs typeface="Monaco" charset="0"/>
                </a:rPr>
                <a:t> RESULT</a:t>
              </a:r>
              <a:r>
                <a:rPr lang="en-US" sz="2800" dirty="0">
                  <a:latin typeface="Monaco" charset="0"/>
                  <a:ea typeface="Monaco" charset="0"/>
                  <a:cs typeface="Monaco" charset="0"/>
                </a:rPr>
                <a:t>)</a:t>
              </a:r>
            </a:p>
          </p:txBody>
        </p:sp>
      </p:grpSp>
      <p:sp>
        <p:nvSpPr>
          <p:cNvPr id="13" name="Rectangle 12"/>
          <p:cNvSpPr/>
          <p:nvPr/>
        </p:nvSpPr>
        <p:spPr>
          <a:xfrm>
            <a:off x="4452704" y="740977"/>
            <a:ext cx="3134191" cy="830997"/>
          </a:xfrm>
          <a:prstGeom prst="rect">
            <a:avLst/>
          </a:prstGeom>
        </p:spPr>
        <p:txBody>
          <a:bodyPr wrap="none">
            <a:spAutoFit/>
          </a:bodyPr>
          <a:lstStyle/>
          <a:p>
            <a:r>
              <a:rPr lang="en-US" sz="4800">
                <a:latin typeface="Monaco" charset="0"/>
                <a:ea typeface="Monaco" charset="0"/>
                <a:cs typeface="Monaco" charset="0"/>
              </a:rPr>
              <a:t>select()</a:t>
            </a:r>
            <a:endParaRPr lang="en-US" sz="4800" dirty="0"/>
          </a:p>
        </p:txBody>
      </p:sp>
      <p:sp>
        <p:nvSpPr>
          <p:cNvPr id="2" name="TextBox 1"/>
          <p:cNvSpPr txBox="1"/>
          <p:nvPr/>
        </p:nvSpPr>
        <p:spPr>
          <a:xfrm>
            <a:off x="2175791" y="1988658"/>
            <a:ext cx="4831297" cy="523220"/>
          </a:xfrm>
          <a:prstGeom prst="rect">
            <a:avLst/>
          </a:prstGeom>
          <a:noFill/>
        </p:spPr>
        <p:txBody>
          <a:bodyPr wrap="square" rtlCol="0">
            <a:spAutoFit/>
          </a:bodyPr>
          <a:lstStyle/>
          <a:p>
            <a:r>
              <a:rPr lang="en-US" sz="2800" dirty="0"/>
              <a:t>Extract columns </a:t>
            </a:r>
            <a:r>
              <a:rPr lang="en-US" sz="2800"/>
              <a:t>by name.</a:t>
            </a:r>
            <a:endParaRPr lang="en-US" sz="2800" dirty="0"/>
          </a:p>
        </p:txBody>
      </p:sp>
      <p:pic>
        <p:nvPicPr>
          <p:cNvPr id="16" name="Picture 15"/>
          <p:cNvPicPr>
            <a:picLocks noChangeAspect="1"/>
          </p:cNvPicPr>
          <p:nvPr/>
        </p:nvPicPr>
        <p:blipFill rotWithShape="1">
          <a:blip r:embed="rId6"/>
          <a:srcRect t="44504"/>
          <a:stretch/>
        </p:blipFill>
        <p:spPr>
          <a:xfrm rot="16200000">
            <a:off x="6633511" y="4251060"/>
            <a:ext cx="596733" cy="1188050"/>
          </a:xfrm>
          <a:prstGeom prst="rect">
            <a:avLst/>
          </a:prstGeom>
        </p:spPr>
      </p:pic>
    </p:spTree>
    <p:extLst>
      <p:ext uri="{BB962C8B-B14F-4D97-AF65-F5344CB8AC3E}">
        <p14:creationId xmlns:p14="http://schemas.microsoft.com/office/powerpoint/2010/main" val="916055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filter(</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r>
                <a:rPr lang="en-US" sz="2800" i="1" dirty="0">
                  <a:solidFill>
                    <a:schemeClr val="accent2"/>
                  </a:solidFill>
                  <a:latin typeface="Monaco" charset="0"/>
                  <a:ea typeface="Monaco" charset="0"/>
                  <a:cs typeface="Monaco" charset="0"/>
                </a:rPr>
                <a:t>condition</a:t>
              </a:r>
              <a:r>
                <a:rPr lang="en-US" sz="2800" dirty="0">
                  <a:latin typeface="Monaco" charset="0"/>
                  <a:ea typeface="Monaco" charset="0"/>
                  <a:cs typeface="Monaco" charset="0"/>
                </a:rPr>
                <a:t>)</a:t>
              </a:r>
            </a:p>
          </p:txBody>
        </p:sp>
      </p:grpSp>
      <p:sp>
        <p:nvSpPr>
          <p:cNvPr id="13" name="Rectangle 12"/>
          <p:cNvSpPr/>
          <p:nvPr/>
        </p:nvSpPr>
        <p:spPr>
          <a:xfrm>
            <a:off x="4452704" y="740977"/>
            <a:ext cx="3134191" cy="830997"/>
          </a:xfrm>
          <a:prstGeom prst="rect">
            <a:avLst/>
          </a:prstGeom>
        </p:spPr>
        <p:txBody>
          <a:bodyPr wrap="none">
            <a:spAutoFit/>
          </a:bodyPr>
          <a:lstStyle/>
          <a:p>
            <a:r>
              <a:rPr lang="en-US" sz="4800" dirty="0">
                <a:latin typeface="Monaco" charset="0"/>
                <a:ea typeface="Monaco" charset="0"/>
                <a:cs typeface="Monaco" charset="0"/>
              </a:rPr>
              <a:t>filter()</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a:t>Extract rows that meet logical criteria. </a:t>
            </a:r>
            <a:endParaRPr lang="en-US" sz="2800">
              <a:effectLst/>
            </a:endParaRPr>
          </a:p>
        </p:txBody>
      </p:sp>
      <p:grpSp>
        <p:nvGrpSpPr>
          <p:cNvPr id="18" name="Group 17"/>
          <p:cNvGrpSpPr/>
          <p:nvPr/>
        </p:nvGrpSpPr>
        <p:grpSpPr>
          <a:xfrm>
            <a:off x="5936470" y="3600407"/>
            <a:ext cx="2899028" cy="1692771"/>
            <a:chOff x="896764" y="1503897"/>
            <a:chExt cx="2365216" cy="1692771"/>
          </a:xfrm>
        </p:grpSpPr>
        <p:sp>
          <p:nvSpPr>
            <p:cNvPr id="19" name="Rounded Rectangular Callout 18"/>
            <p:cNvSpPr/>
            <p:nvPr/>
          </p:nvSpPr>
          <p:spPr>
            <a:xfrm>
              <a:off x="896764" y="1732048"/>
              <a:ext cx="2365216" cy="1246648"/>
            </a:xfrm>
            <a:prstGeom prst="wedgeRoundRectCallout">
              <a:avLst>
                <a:gd name="adj1" fmla="val -22526"/>
                <a:gd name="adj2" fmla="val -977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p:cNvSpPr txBox="1"/>
            <p:nvPr/>
          </p:nvSpPr>
          <p:spPr>
            <a:xfrm>
              <a:off x="896764" y="1503897"/>
              <a:ext cx="2365216" cy="1692771"/>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logical test </a:t>
              </a:r>
              <a:br>
                <a:rPr lang="en-US" sz="2800" dirty="0">
                  <a:solidFill>
                    <a:schemeClr val="bg1"/>
                  </a:solidFill>
                </a:rPr>
              </a:br>
              <a:r>
                <a:rPr lang="en-US" sz="2000" dirty="0">
                  <a:solidFill>
                    <a:schemeClr val="bg1"/>
                  </a:solidFill>
                </a:rPr>
                <a:t>(return each row for which the test is </a:t>
              </a:r>
              <a:r>
                <a:rPr lang="en-US" sz="2000" u="sng" dirty="0">
                  <a:solidFill>
                    <a:schemeClr val="bg1"/>
                  </a:solidFill>
                </a:rPr>
                <a:t>TRUE</a:t>
              </a:r>
              <a:r>
                <a:rPr lang="en-US" sz="2000" dirty="0">
                  <a:solidFill>
                    <a:schemeClr val="bg1"/>
                  </a:solidFill>
                </a:rPr>
                <a:t>)</a:t>
              </a:r>
              <a:endParaRPr lang="en-US" sz="2000" b="1" dirty="0">
                <a:solidFill>
                  <a:schemeClr val="bg1"/>
                </a:solidFill>
                <a:latin typeface="Monaco" charset="0"/>
                <a:ea typeface="Monaco" charset="0"/>
                <a:cs typeface="Monaco" charset="0"/>
              </a:endParaRPr>
            </a:p>
            <a:p>
              <a:pPr algn="ctr"/>
              <a:endParaRPr lang="en-US" sz="1600" dirty="0">
                <a:solidFill>
                  <a:schemeClr val="bg1"/>
                </a:solidFill>
              </a:endParaRPr>
            </a:p>
          </p:txBody>
        </p:sp>
      </p:grpSp>
    </p:spTree>
    <p:extLst>
      <p:ext uri="{BB962C8B-B14F-4D97-AF65-F5344CB8AC3E}">
        <p14:creationId xmlns:p14="http://schemas.microsoft.com/office/powerpoint/2010/main" val="951180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683024"/>
          <a:ext cx="10841895" cy="5489175"/>
        </p:xfrm>
        <a:graphic>
          <a:graphicData uri="http://schemas.openxmlformats.org/drawingml/2006/table">
            <a:tbl>
              <a:tblPr>
                <a:tableStyleId>{46F890A9-2807-4EBB-B81D-B2AA78EC7F39}</a:tableStyleId>
              </a:tblPr>
              <a:tblGrid>
                <a:gridCol w="7410795">
                  <a:extLst>
                    <a:ext uri="{9D8B030D-6E8A-4147-A177-3AD203B41FA5}">
                      <a16:colId xmlns:a16="http://schemas.microsoft.com/office/drawing/2014/main" val="20000"/>
                    </a:ext>
                  </a:extLst>
                </a:gridCol>
                <a:gridCol w="3431100">
                  <a:extLst>
                    <a:ext uri="{9D8B030D-6E8A-4147-A177-3AD203B41FA5}">
                      <a16:colId xmlns:a16="http://schemas.microsoft.com/office/drawing/2014/main" val="20001"/>
                    </a:ext>
                  </a:extLst>
                </a:gridCol>
              </a:tblGrid>
              <a:tr h="1097835">
                <a:tc>
                  <a:txBody>
                    <a:bodyPr/>
                    <a:lstStyle/>
                    <a:p>
                      <a:pPr algn="ctr"/>
                      <a:r>
                        <a:rPr lang="en-US" sz="4400" b="0" dirty="0"/>
                        <a:t>Introduction</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baseline="0" dirty="0"/>
                        <a:t>8:30 – 10:00</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097835">
                <a:tc>
                  <a:txBody>
                    <a:bodyPr/>
                    <a:lstStyle/>
                    <a:p>
                      <a:pPr algn="ctr"/>
                      <a:r>
                        <a:rPr lang="en-US" sz="4400" b="0" dirty="0"/>
                        <a:t>Getting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10:10 – 11:45</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097835">
                <a:tc>
                  <a:txBody>
                    <a:bodyPr/>
                    <a:lstStyle/>
                    <a:p>
                      <a:pPr algn="ctr"/>
                      <a:r>
                        <a:rPr lang="en-US" sz="4400" b="0" dirty="0"/>
                        <a:t>Lunch</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11:45 – 12:30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097835">
                <a:tc>
                  <a:txBody>
                    <a:bodyPr/>
                    <a:lstStyle/>
                    <a:p>
                      <a:pPr algn="ctr"/>
                      <a:r>
                        <a:rPr lang="en-US" sz="4400" b="0" dirty="0"/>
                        <a:t>Exploring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12:30 – 2:30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0978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0" dirty="0"/>
                        <a:t>Reproducible Reports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2:40 – 4:00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30" y="3981776"/>
            <a:ext cx="10841895" cy="1062649"/>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856693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DFF361-1BE2-2C40-BB97-9AEB7C0E4BC2}"/>
              </a:ext>
            </a:extLst>
          </p:cNvPr>
          <p:cNvPicPr>
            <a:picLocks noChangeAspect="1"/>
          </p:cNvPicPr>
          <p:nvPr/>
        </p:nvPicPr>
        <p:blipFill>
          <a:blip r:embed="rId3"/>
          <a:stretch>
            <a:fillRect/>
          </a:stretch>
        </p:blipFill>
        <p:spPr>
          <a:xfrm>
            <a:off x="6905749" y="4040095"/>
            <a:ext cx="3649562" cy="1079448"/>
          </a:xfrm>
          <a:prstGeom prst="rect">
            <a:avLst/>
          </a:prstGeom>
        </p:spPr>
      </p:pic>
      <p:pic>
        <p:nvPicPr>
          <p:cNvPr id="4" name="Picture 3">
            <a:extLst>
              <a:ext uri="{FF2B5EF4-FFF2-40B4-BE49-F238E27FC236}">
                <a16:creationId xmlns:a16="http://schemas.microsoft.com/office/drawing/2014/main" id="{EA0BCE41-C437-0744-9FFC-C7286E4D6AC1}"/>
              </a:ext>
            </a:extLst>
          </p:cNvPr>
          <p:cNvPicPr>
            <a:picLocks noChangeAspect="1"/>
          </p:cNvPicPr>
          <p:nvPr/>
        </p:nvPicPr>
        <p:blipFill>
          <a:blip r:embed="rId4"/>
          <a:stretch>
            <a:fillRect/>
          </a:stretch>
        </p:blipFill>
        <p:spPr>
          <a:xfrm>
            <a:off x="1509917" y="4049060"/>
            <a:ext cx="3578966" cy="1592052"/>
          </a:xfrm>
          <a:prstGeom prst="rect">
            <a:avLst/>
          </a:prstGeom>
        </p:spPr>
      </p:pic>
      <p:pic>
        <p:nvPicPr>
          <p:cNvPr id="12" name="Picture 11"/>
          <p:cNvPicPr>
            <a:picLocks noChangeAspect="1"/>
          </p:cNvPicPr>
          <p:nvPr/>
        </p:nvPicPr>
        <p:blipFill rotWithShape="1">
          <a:blip r:embed="rId5"/>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filter(</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SEX == </a:t>
              </a:r>
              <a:r>
                <a:rPr lang="mr-IN" sz="2800" dirty="0">
                  <a:solidFill>
                    <a:schemeClr val="accent2"/>
                  </a:solidFill>
                  <a:latin typeface="Monaco" charset="0"/>
                  <a:ea typeface="Monaco" charset="0"/>
                  <a:cs typeface="Monaco" charset="0"/>
                </a:rPr>
                <a:t>"</a:t>
              </a:r>
              <a:r>
                <a:rPr lang="en-US" sz="2800" dirty="0">
                  <a:solidFill>
                    <a:schemeClr val="accent2"/>
                  </a:solidFill>
                  <a:latin typeface="Monaco" charset="0"/>
                  <a:ea typeface="Monaco" charset="0"/>
                  <a:cs typeface="Monaco" charset="0"/>
                </a:rPr>
                <a:t>F</a:t>
              </a:r>
              <a:r>
                <a:rPr lang="mr-IN" sz="2800" dirty="0">
                  <a:solidFill>
                    <a:schemeClr val="accent2"/>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4452704" y="740977"/>
            <a:ext cx="3134191" cy="830997"/>
          </a:xfrm>
          <a:prstGeom prst="rect">
            <a:avLst/>
          </a:prstGeom>
        </p:spPr>
        <p:txBody>
          <a:bodyPr wrap="none">
            <a:spAutoFit/>
          </a:bodyPr>
          <a:lstStyle/>
          <a:p>
            <a:r>
              <a:rPr lang="en-US" sz="4800" dirty="0">
                <a:latin typeface="Monaco" charset="0"/>
                <a:ea typeface="Monaco" charset="0"/>
                <a:cs typeface="Monaco" charset="0"/>
              </a:rPr>
              <a:t>filter()</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a:t>Extract rows that meet logical criteria. </a:t>
            </a:r>
            <a:endParaRPr lang="en-US" sz="2800">
              <a:effectLst/>
            </a:endParaRPr>
          </a:p>
        </p:txBody>
      </p:sp>
      <p:pic>
        <p:nvPicPr>
          <p:cNvPr id="16" name="Picture 15"/>
          <p:cNvPicPr>
            <a:picLocks noChangeAspect="1"/>
          </p:cNvPicPr>
          <p:nvPr/>
        </p:nvPicPr>
        <p:blipFill rotWithShape="1">
          <a:blip r:embed="rId6"/>
          <a:srcRect t="44504"/>
          <a:stretch/>
        </p:blipFill>
        <p:spPr>
          <a:xfrm rot="16200000">
            <a:off x="5702593" y="4251060"/>
            <a:ext cx="596733" cy="1188050"/>
          </a:xfrm>
          <a:prstGeom prst="rect">
            <a:avLst/>
          </a:prstGeom>
        </p:spPr>
      </p:pic>
      <p:grpSp>
        <p:nvGrpSpPr>
          <p:cNvPr id="14" name="Group 13"/>
          <p:cNvGrpSpPr/>
          <p:nvPr/>
        </p:nvGrpSpPr>
        <p:grpSpPr>
          <a:xfrm>
            <a:off x="9055495" y="1056222"/>
            <a:ext cx="2999632" cy="1508105"/>
            <a:chOff x="896764" y="1596230"/>
            <a:chExt cx="2365216" cy="1508105"/>
          </a:xfrm>
        </p:grpSpPr>
        <p:sp>
          <p:nvSpPr>
            <p:cNvPr id="15" name="Rounded Rectangular Callout 14"/>
            <p:cNvSpPr/>
            <p:nvPr/>
          </p:nvSpPr>
          <p:spPr>
            <a:xfrm>
              <a:off x="896764" y="1732048"/>
              <a:ext cx="2365216" cy="1246648"/>
            </a:xfrm>
            <a:prstGeom prst="wedgeRoundRectCallout">
              <a:avLst>
                <a:gd name="adj1" fmla="val -154282"/>
                <a:gd name="adj2" fmla="val 91332"/>
                <a:gd name="adj3" fmla="val 16667"/>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896764" y="1596230"/>
              <a:ext cx="224504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sets </a:t>
              </a:r>
            </a:p>
            <a:p>
              <a:pPr algn="ctr"/>
              <a:r>
                <a:rPr lang="en-US" sz="2800" dirty="0">
                  <a:solidFill>
                    <a:schemeClr val="bg1"/>
                  </a:solidFill>
                </a:rPr>
                <a:t>      == compares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680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Tests</a:t>
            </a:r>
          </a:p>
        </p:txBody>
      </p:sp>
      <p:graphicFrame>
        <p:nvGraphicFramePr>
          <p:cNvPr id="28" name="Table 27"/>
          <p:cNvGraphicFramePr>
            <a:graphicFrameLocks noGrp="1"/>
          </p:cNvGraphicFramePr>
          <p:nvPr>
            <p:extLst>
              <p:ext uri="{D42A27DB-BD31-4B8C-83A1-F6EECF244321}">
                <p14:modId xmlns:p14="http://schemas.microsoft.com/office/powerpoint/2010/main" val="3158097703"/>
              </p:ext>
            </p:extLst>
          </p:nvPr>
        </p:nvGraphicFramePr>
        <p:xfrm>
          <a:off x="3284153" y="2084832"/>
          <a:ext cx="5471293" cy="3627120"/>
        </p:xfrm>
        <a:graphic>
          <a:graphicData uri="http://schemas.openxmlformats.org/drawingml/2006/table">
            <a:tbl>
              <a:tblPr>
                <a:tableStyleId>{46F890A9-2807-4EBB-B81D-B2AA78EC7F39}</a:tableStyleId>
              </a:tblPr>
              <a:tblGrid>
                <a:gridCol w="1558315">
                  <a:extLst>
                    <a:ext uri="{9D8B030D-6E8A-4147-A177-3AD203B41FA5}">
                      <a16:colId xmlns:a16="http://schemas.microsoft.com/office/drawing/2014/main" val="20000"/>
                    </a:ext>
                  </a:extLst>
                </a:gridCol>
                <a:gridCol w="3912978">
                  <a:extLst>
                    <a:ext uri="{9D8B030D-6E8A-4147-A177-3AD203B41FA5}">
                      <a16:colId xmlns:a16="http://schemas.microsoft.com/office/drawing/2014/main" val="20001"/>
                    </a:ext>
                  </a:extLst>
                </a:gridCol>
              </a:tblGrid>
              <a:tr h="478448">
                <a:tc>
                  <a:txBody>
                    <a:bodyPr/>
                    <a:lstStyle/>
                    <a:p>
                      <a:pPr algn="ctr"/>
                      <a:r>
                        <a:rPr lang="en-US" sz="2000" dirty="0">
                          <a:solidFill>
                            <a:schemeClr val="bg2">
                              <a:lumMod val="75000"/>
                            </a:schemeClr>
                          </a:solidFill>
                          <a:latin typeface="Monaco" charset="0"/>
                          <a:ea typeface="Monaco" charset="0"/>
                          <a:cs typeface="Monaco" charset="0"/>
                        </a:rPr>
                        <a:t>x</a:t>
                      </a:r>
                      <a:r>
                        <a:rPr lang="en-US" sz="2000" dirty="0">
                          <a:latin typeface="Monaco" charset="0"/>
                          <a:ea typeface="Monaco" charset="0"/>
                          <a:cs typeface="Monaco" charset="0"/>
                        </a:rPr>
                        <a:t> &lt; </a:t>
                      </a:r>
                      <a:r>
                        <a:rPr lang="en-US" sz="2000" dirty="0">
                          <a:solidFill>
                            <a:schemeClr val="bg2">
                              <a:lumMod val="75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dirty="0"/>
                        <a:t>less than</a:t>
                      </a:r>
                      <a:endParaRPr lang="en-US" sz="2800" baseline="0" dirty="0"/>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2">
                              <a:lumMod val="75000"/>
                            </a:schemeClr>
                          </a:solidFill>
                          <a:latin typeface="Monaco" charset="0"/>
                          <a:ea typeface="Monaco" charset="0"/>
                          <a:cs typeface="Monaco" charset="0"/>
                        </a:rPr>
                        <a:t>x</a:t>
                      </a:r>
                      <a:r>
                        <a:rPr lang="en-US" sz="2000" dirty="0">
                          <a:latin typeface="Monaco" charset="0"/>
                          <a:ea typeface="Monaco" charset="0"/>
                          <a:cs typeface="Monaco" charset="0"/>
                        </a:rPr>
                        <a:t> &gt; </a:t>
                      </a:r>
                      <a:r>
                        <a:rPr lang="en-US" sz="2000" dirty="0">
                          <a:solidFill>
                            <a:schemeClr val="bg2">
                              <a:lumMod val="75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greater than</a:t>
                      </a:r>
                      <a:endParaRPr lang="en-US" sz="2800" baseline="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2">
                              <a:lumMod val="75000"/>
                            </a:schemeClr>
                          </a:solidFill>
                          <a:latin typeface="Monaco" charset="0"/>
                          <a:ea typeface="Monaco" charset="0"/>
                          <a:cs typeface="Monaco" charset="0"/>
                        </a:rPr>
                        <a:t>x</a:t>
                      </a:r>
                      <a:r>
                        <a:rPr lang="en-US" sz="2000" dirty="0">
                          <a:latin typeface="Monaco" charset="0"/>
                          <a:ea typeface="Monaco" charset="0"/>
                          <a:cs typeface="Monaco" charset="0"/>
                        </a:rPr>
                        <a:t> == </a:t>
                      </a:r>
                      <a:r>
                        <a:rPr lang="en-US" sz="2000" dirty="0">
                          <a:solidFill>
                            <a:schemeClr val="bg2">
                              <a:lumMod val="75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equal to</a:t>
                      </a:r>
                      <a:endParaRPr lang="en-US" sz="2800" baseline="0" dirty="0"/>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2">
                              <a:lumMod val="75000"/>
                            </a:schemeClr>
                          </a:solidFill>
                          <a:latin typeface="Monaco" charset="0"/>
                          <a:ea typeface="Monaco" charset="0"/>
                          <a:cs typeface="Monaco" charset="0"/>
                        </a:rPr>
                        <a:t>x</a:t>
                      </a:r>
                      <a:r>
                        <a:rPr lang="en-US" sz="2000" dirty="0">
                          <a:latin typeface="Monaco" charset="0"/>
                          <a:ea typeface="Monaco" charset="0"/>
                          <a:cs typeface="Monaco" charset="0"/>
                        </a:rPr>
                        <a:t> &lt;= </a:t>
                      </a:r>
                      <a:r>
                        <a:rPr lang="en-US" sz="2000" dirty="0">
                          <a:solidFill>
                            <a:schemeClr val="bg2">
                              <a:lumMod val="75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less than or equal</a:t>
                      </a:r>
                      <a:r>
                        <a:rPr lang="en-US" sz="2800" baseline="0" dirty="0"/>
                        <a:t> to</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2">
                              <a:lumMod val="75000"/>
                            </a:schemeClr>
                          </a:solidFill>
                          <a:latin typeface="Monaco" charset="0"/>
                          <a:ea typeface="Monaco" charset="0"/>
                          <a:cs typeface="Monaco" charset="0"/>
                        </a:rPr>
                        <a:t>x</a:t>
                      </a:r>
                      <a:r>
                        <a:rPr lang="en-US" sz="2000" dirty="0">
                          <a:latin typeface="Monaco" charset="0"/>
                          <a:ea typeface="Monaco" charset="0"/>
                          <a:cs typeface="Monaco" charset="0"/>
                        </a:rPr>
                        <a:t> &gt;= </a:t>
                      </a:r>
                      <a:r>
                        <a:rPr lang="en-US" sz="2000" dirty="0">
                          <a:solidFill>
                            <a:schemeClr val="bg2">
                              <a:lumMod val="75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greater than or equal to</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2">
                              <a:lumMod val="75000"/>
                            </a:schemeClr>
                          </a:solidFill>
                          <a:latin typeface="Monaco" charset="0"/>
                          <a:ea typeface="Monaco" charset="0"/>
                          <a:cs typeface="Monaco" charset="0"/>
                        </a:rPr>
                        <a:t>x</a:t>
                      </a:r>
                      <a:r>
                        <a:rPr lang="en-US" sz="2000" dirty="0">
                          <a:latin typeface="Monaco" charset="0"/>
                          <a:ea typeface="Monaco" charset="0"/>
                          <a:cs typeface="Monaco" charset="0"/>
                        </a:rPr>
                        <a:t> != </a:t>
                      </a:r>
                      <a:r>
                        <a:rPr lang="en-US" sz="2000" dirty="0">
                          <a:solidFill>
                            <a:schemeClr val="bg2">
                              <a:lumMod val="75000"/>
                            </a:schemeClr>
                          </a:solidFill>
                          <a:latin typeface="Monaco" charset="0"/>
                          <a:ea typeface="Monaco" charset="0"/>
                          <a:cs typeface="Monaco" charset="0"/>
                        </a:rPr>
                        <a:t>y</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not equal to</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latin typeface="Monaco" charset="0"/>
                          <a:ea typeface="Monaco" charset="0"/>
                          <a:cs typeface="Monaco" charset="0"/>
                        </a:rPr>
                        <a:t>is.na</a:t>
                      </a:r>
                      <a:r>
                        <a:rPr lang="en-US" sz="2000" dirty="0">
                          <a:latin typeface="Monaco" charset="0"/>
                          <a:ea typeface="Monaco" charset="0"/>
                          <a:cs typeface="Monaco" charset="0"/>
                        </a:rPr>
                        <a:t>(</a:t>
                      </a:r>
                      <a:r>
                        <a:rPr lang="en-US" sz="2000" dirty="0">
                          <a:solidFill>
                            <a:schemeClr val="bg2">
                              <a:lumMod val="75000"/>
                            </a:schemeClr>
                          </a:solidFill>
                          <a:latin typeface="Monaco" charset="0"/>
                          <a:ea typeface="Monaco" charset="0"/>
                          <a:cs typeface="Monaco" charset="0"/>
                        </a:rPr>
                        <a:t>x</a:t>
                      </a:r>
                      <a:r>
                        <a:rPr lang="en-US" sz="2000" dirty="0">
                          <a:latin typeface="Monaco" charset="0"/>
                          <a:ea typeface="Monaco" charset="0"/>
                          <a:cs typeface="Monaco" charset="0"/>
                        </a:rPr>
                        <a: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a missing value</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01607557"/>
                  </a:ext>
                </a:extLst>
              </a:tr>
            </a:tbl>
          </a:graphicData>
        </a:graphic>
      </p:graphicFrame>
    </p:spTree>
    <p:extLst>
      <p:ext uri="{BB962C8B-B14F-4D97-AF65-F5344CB8AC3E}">
        <p14:creationId xmlns:p14="http://schemas.microsoft.com/office/powerpoint/2010/main" val="952993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arrange(</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4268359" y="740977"/>
            <a:ext cx="3502882" cy="830997"/>
          </a:xfrm>
          <a:prstGeom prst="rect">
            <a:avLst/>
          </a:prstGeom>
        </p:spPr>
        <p:txBody>
          <a:bodyPr wrap="none">
            <a:spAutoFit/>
          </a:bodyPr>
          <a:lstStyle/>
          <a:p>
            <a:r>
              <a:rPr lang="en-US" sz="4800">
                <a:latin typeface="Monaco" charset="0"/>
                <a:ea typeface="Monaco" charset="0"/>
                <a:cs typeface="Monaco" charset="0"/>
              </a:rPr>
              <a:t>arrange()</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dirty="0"/>
              <a:t>Order rows from smallest to largest.</a:t>
            </a:r>
            <a:endParaRPr lang="en-US" sz="2800" dirty="0">
              <a:effectLst/>
            </a:endParaRPr>
          </a:p>
        </p:txBody>
      </p:sp>
      <p:sp>
        <p:nvSpPr>
          <p:cNvPr id="30" name="Rounded Rectangular Callout 29"/>
          <p:cNvSpPr/>
          <p:nvPr/>
        </p:nvSpPr>
        <p:spPr>
          <a:xfrm>
            <a:off x="5565702" y="3756839"/>
            <a:ext cx="4556506" cy="1246648"/>
          </a:xfrm>
          <a:prstGeom prst="wedgeRoundRectCallout">
            <a:avLst>
              <a:gd name="adj1" fmla="val -22015"/>
              <a:gd name="adj2" fmla="val -9434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5565702" y="3687665"/>
            <a:ext cx="4556505" cy="138499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names of columns to order by </a:t>
            </a:r>
            <a:r>
              <a:rPr lang="en-US" sz="2000" dirty="0">
                <a:solidFill>
                  <a:schemeClr val="bg1"/>
                </a:solidFill>
              </a:rPr>
              <a:t>(additional columns = tie breakers)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spTree>
    <p:extLst>
      <p:ext uri="{BB962C8B-B14F-4D97-AF65-F5344CB8AC3E}">
        <p14:creationId xmlns:p14="http://schemas.microsoft.com/office/powerpoint/2010/main" val="1055762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AFD36-E2DE-6940-9F65-269DF9F71649}"/>
              </a:ext>
            </a:extLst>
          </p:cNvPr>
          <p:cNvPicPr>
            <a:picLocks noChangeAspect="1"/>
          </p:cNvPicPr>
          <p:nvPr/>
        </p:nvPicPr>
        <p:blipFill>
          <a:blip r:embed="rId3"/>
          <a:stretch>
            <a:fillRect/>
          </a:stretch>
        </p:blipFill>
        <p:spPr>
          <a:xfrm>
            <a:off x="1509916" y="4051092"/>
            <a:ext cx="3574398" cy="1590020"/>
          </a:xfrm>
          <a:prstGeom prst="rect">
            <a:avLst/>
          </a:prstGeom>
        </p:spPr>
      </p:pic>
      <p:pic>
        <p:nvPicPr>
          <p:cNvPr id="4" name="Picture 3">
            <a:extLst>
              <a:ext uri="{FF2B5EF4-FFF2-40B4-BE49-F238E27FC236}">
                <a16:creationId xmlns:a16="http://schemas.microsoft.com/office/drawing/2014/main" id="{4E0987E9-1D3D-5441-BE3F-803AB58B467B}"/>
              </a:ext>
            </a:extLst>
          </p:cNvPr>
          <p:cNvPicPr>
            <a:picLocks noChangeAspect="1"/>
          </p:cNvPicPr>
          <p:nvPr/>
        </p:nvPicPr>
        <p:blipFill>
          <a:blip r:embed="rId4"/>
          <a:stretch>
            <a:fillRect/>
          </a:stretch>
        </p:blipFill>
        <p:spPr>
          <a:xfrm>
            <a:off x="6917605" y="4045192"/>
            <a:ext cx="3637706" cy="1618181"/>
          </a:xfrm>
          <a:prstGeom prst="rect">
            <a:avLst/>
          </a:prstGeom>
        </p:spPr>
      </p:pic>
      <p:pic>
        <p:nvPicPr>
          <p:cNvPr id="12" name="Picture 11"/>
          <p:cNvPicPr>
            <a:picLocks noChangeAspect="1"/>
          </p:cNvPicPr>
          <p:nvPr/>
        </p:nvPicPr>
        <p:blipFill rotWithShape="1">
          <a:blip r:embed="rId5"/>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arrange(</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AGE</a:t>
              </a:r>
              <a:r>
                <a:rPr lang="en-US" sz="2800" dirty="0">
                  <a:latin typeface="Monaco" charset="0"/>
                  <a:ea typeface="Monaco" charset="0"/>
                  <a:cs typeface="Monaco" charset="0"/>
                </a:rPr>
                <a:t>)</a:t>
              </a:r>
            </a:p>
          </p:txBody>
        </p:sp>
      </p:grpSp>
      <p:sp>
        <p:nvSpPr>
          <p:cNvPr id="13" name="Rectangle 12"/>
          <p:cNvSpPr/>
          <p:nvPr/>
        </p:nvSpPr>
        <p:spPr>
          <a:xfrm>
            <a:off x="4268359" y="740977"/>
            <a:ext cx="3502882" cy="830997"/>
          </a:xfrm>
          <a:prstGeom prst="rect">
            <a:avLst/>
          </a:prstGeom>
        </p:spPr>
        <p:txBody>
          <a:bodyPr wrap="none">
            <a:spAutoFit/>
          </a:bodyPr>
          <a:lstStyle/>
          <a:p>
            <a:r>
              <a:rPr lang="en-US" sz="4800">
                <a:latin typeface="Monaco" charset="0"/>
                <a:ea typeface="Monaco" charset="0"/>
                <a:cs typeface="Monaco" charset="0"/>
              </a:rPr>
              <a:t>arrange()</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dirty="0"/>
              <a:t>Order rows from smallest to largest.</a:t>
            </a:r>
            <a:endParaRPr lang="en-US" sz="2800" dirty="0">
              <a:effectLst/>
            </a:endParaRPr>
          </a:p>
        </p:txBody>
      </p:sp>
      <p:grpSp>
        <p:nvGrpSpPr>
          <p:cNvPr id="18" name="Group 17"/>
          <p:cNvGrpSpPr/>
          <p:nvPr/>
        </p:nvGrpSpPr>
        <p:grpSpPr>
          <a:xfrm>
            <a:off x="8433479" y="1283061"/>
            <a:ext cx="2911914" cy="1446550"/>
            <a:chOff x="896764" y="1627008"/>
            <a:chExt cx="2365216" cy="1446550"/>
          </a:xfrm>
        </p:grpSpPr>
        <p:sp>
          <p:nvSpPr>
            <p:cNvPr id="19" name="Rounded Rectangular Callout 18"/>
            <p:cNvSpPr/>
            <p:nvPr/>
          </p:nvSpPr>
          <p:spPr>
            <a:xfrm>
              <a:off x="896764" y="1732048"/>
              <a:ext cx="2365216" cy="1246648"/>
            </a:xfrm>
            <a:prstGeom prst="wedgeRoundRectCallout">
              <a:avLst>
                <a:gd name="adj1" fmla="val -144267"/>
                <a:gd name="adj2" fmla="val 78585"/>
                <a:gd name="adj3" fmla="val 16667"/>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p:cNvSpPr txBox="1"/>
            <p:nvPr/>
          </p:nvSpPr>
          <p:spPr>
            <a:xfrm>
              <a:off x="896764" y="1627008"/>
              <a:ext cx="2365216" cy="1446550"/>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descending order: </a:t>
              </a:r>
              <a:r>
                <a:rPr lang="en-US" sz="2400" b="1" dirty="0" err="1">
                  <a:solidFill>
                    <a:schemeClr val="bg1"/>
                  </a:solidFill>
                  <a:latin typeface="Monaco" charset="0"/>
                  <a:ea typeface="Monaco" charset="0"/>
                  <a:cs typeface="Monaco" charset="0"/>
                </a:rPr>
                <a:t>desc</a:t>
              </a:r>
              <a:r>
                <a:rPr lang="en-US" sz="2400" dirty="0">
                  <a:solidFill>
                    <a:schemeClr val="bg1"/>
                  </a:solidFill>
                  <a:latin typeface="Monaco" charset="0"/>
                  <a:ea typeface="Monaco" charset="0"/>
                  <a:cs typeface="Monaco" charset="0"/>
                </a:rPr>
                <a:t>(AGE)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pic>
        <p:nvPicPr>
          <p:cNvPr id="30" name="Picture 29"/>
          <p:cNvPicPr>
            <a:picLocks noChangeAspect="1"/>
          </p:cNvPicPr>
          <p:nvPr/>
        </p:nvPicPr>
        <p:blipFill rotWithShape="1">
          <a:blip r:embed="rId6"/>
          <a:srcRect t="44504"/>
          <a:stretch/>
        </p:blipFill>
        <p:spPr>
          <a:xfrm rot="16200000">
            <a:off x="5702593" y="4251060"/>
            <a:ext cx="596733" cy="1188050"/>
          </a:xfrm>
          <a:prstGeom prst="rect">
            <a:avLst/>
          </a:prstGeom>
        </p:spPr>
      </p:pic>
    </p:spTree>
    <p:extLst>
      <p:ext uri="{BB962C8B-B14F-4D97-AF65-F5344CB8AC3E}">
        <p14:creationId xmlns:p14="http://schemas.microsoft.com/office/powerpoint/2010/main" val="177469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9500" y="1543868"/>
            <a:ext cx="5700600" cy="3770263"/>
          </a:xfrm>
          <a:prstGeom prst="rect">
            <a:avLst/>
          </a:prstGeom>
        </p:spPr>
        <p:txBody>
          <a:bodyPr wrap="none">
            <a:spAutoFit/>
          </a:bodyPr>
          <a:lstStyle/>
          <a:p>
            <a:r>
              <a:rPr lang="en-US" sz="23900" dirty="0">
                <a:latin typeface="Monaco" charset="0"/>
                <a:ea typeface="Monaco" charset="0"/>
                <a:cs typeface="Monaco" charset="0"/>
              </a:rPr>
              <a:t>%&gt;%</a:t>
            </a:r>
            <a:endParaRPr lang="en-US" sz="23900" dirty="0"/>
          </a:p>
        </p:txBody>
      </p:sp>
    </p:spTree>
    <p:extLst>
      <p:ext uri="{BB962C8B-B14F-4D97-AF65-F5344CB8AC3E}">
        <p14:creationId xmlns:p14="http://schemas.microsoft.com/office/powerpoint/2010/main" val="121229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75792" y="4951189"/>
            <a:ext cx="7713644" cy="1026320"/>
            <a:chOff x="2080825" y="3162925"/>
            <a:chExt cx="8090002" cy="1025283"/>
          </a:xfrm>
        </p:grpSpPr>
        <p:sp>
          <p:nvSpPr>
            <p:cNvPr id="7" name="Rectangle 6"/>
            <p:cNvSpPr/>
            <p:nvPr/>
          </p:nvSpPr>
          <p:spPr>
            <a:xfrm>
              <a:off x="2080825" y="3162925"/>
              <a:ext cx="8090002" cy="102528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953143"/>
            </a:xfrm>
            <a:prstGeom prst="rect">
              <a:avLst/>
            </a:prstGeom>
            <a:noFill/>
          </p:spPr>
          <p:txBody>
            <a:bodyPr wrap="square" rtlCol="0">
              <a:spAutoFit/>
            </a:bodyPr>
            <a:lstStyle/>
            <a:p>
              <a:r>
                <a:rPr lang="en-US" sz="2800" dirty="0" err="1">
                  <a:solidFill>
                    <a:schemeClr val="accent2"/>
                  </a:solidFill>
                  <a:latin typeface="Monaco" charset="0"/>
                  <a:ea typeface="Monaco" charset="0"/>
                  <a:cs typeface="Monaco" charset="0"/>
                </a:rPr>
                <a:t>esr</a:t>
              </a:r>
              <a:r>
                <a:rPr lang="en-US" sz="2800" dirty="0">
                  <a:solidFill>
                    <a:schemeClr val="accent2"/>
                  </a:solidFill>
                  <a:latin typeface="Monaco" charset="0"/>
                  <a:ea typeface="Monaco" charset="0"/>
                  <a:cs typeface="Monaco" charset="0"/>
                </a:rPr>
                <a:t> </a:t>
              </a:r>
              <a:r>
                <a:rPr lang="en-US" sz="2800" dirty="0">
                  <a:solidFill>
                    <a:srgbClr val="92D050"/>
                  </a:solidFill>
                  <a:latin typeface="Monaco" charset="0"/>
                  <a:ea typeface="Monaco" charset="0"/>
                  <a:cs typeface="Monaco" charset="0"/>
                </a:rPr>
                <a:t>%&gt;%</a:t>
              </a:r>
              <a:r>
                <a:rPr lang="en-US" sz="2800" dirty="0">
                  <a:latin typeface="Monaco" charset="0"/>
                  <a:ea typeface="Monaco" charset="0"/>
                  <a:cs typeface="Monaco" charset="0"/>
                </a:rPr>
                <a:t> filter(SEX == </a:t>
              </a:r>
              <a:r>
                <a:rPr lang="mr-IN" sz="2800" dirty="0">
                  <a:latin typeface="Monaco" charset="0"/>
                  <a:ea typeface="Monaco" charset="0"/>
                  <a:cs typeface="Monaco" charset="0"/>
                </a:rPr>
                <a:t>"</a:t>
              </a:r>
              <a:r>
                <a:rPr lang="en-US" sz="2800" dirty="0">
                  <a:latin typeface="Monaco" charset="0"/>
                  <a:ea typeface="Monaco" charset="0"/>
                  <a:cs typeface="Monaco" charset="0"/>
                </a:rPr>
                <a:t>F</a:t>
              </a:r>
              <a:r>
                <a:rPr lang="mr-IN" sz="2800" dirty="0">
                  <a:latin typeface="Monaco" charset="0"/>
                  <a:ea typeface="Monaco" charset="0"/>
                  <a:cs typeface="Monaco" charset="0"/>
                </a:rPr>
                <a:t>"</a:t>
              </a:r>
              <a:r>
                <a:rPr lang="en-US" sz="2800" dirty="0">
                  <a:latin typeface="Monaco" charset="0"/>
                  <a:ea typeface="Monaco" charset="0"/>
                  <a:cs typeface="Monaco" charset="0"/>
                </a:rPr>
                <a:t>)</a:t>
              </a:r>
            </a:p>
            <a:p>
              <a:r>
                <a:rPr lang="en-US" sz="2800" dirty="0">
                  <a:latin typeface="Monaco" charset="0"/>
                  <a:ea typeface="Monaco" charset="0"/>
                  <a:cs typeface="Monaco" charset="0"/>
                </a:rPr>
                <a:t>filter(</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SEX == </a:t>
              </a:r>
              <a:r>
                <a:rPr lang="mr-IN" sz="2800" dirty="0">
                  <a:latin typeface="Monaco" charset="0"/>
                  <a:ea typeface="Monaco" charset="0"/>
                  <a:cs typeface="Monaco" charset="0"/>
                </a:rPr>
                <a:t>"</a:t>
              </a:r>
              <a:r>
                <a:rPr lang="en-US" sz="2800" dirty="0">
                  <a:latin typeface="Monaco" charset="0"/>
                  <a:ea typeface="Monaco" charset="0"/>
                  <a:cs typeface="Monaco" charset="0"/>
                </a:rPr>
                <a:t>F</a:t>
              </a:r>
              <a:r>
                <a:rPr lang="mr-IN" sz="2800" dirty="0">
                  <a:latin typeface="Monaco" charset="0"/>
                  <a:ea typeface="Monaco" charset="0"/>
                  <a:cs typeface="Monaco" charset="0"/>
                </a:rPr>
                <a:t>"</a:t>
              </a:r>
              <a:r>
                <a:rPr lang="en-US" sz="2800" dirty="0">
                  <a:latin typeface="Monaco" charset="0"/>
                  <a:ea typeface="Monaco" charset="0"/>
                  <a:cs typeface="Monaco" charset="0"/>
                </a:rPr>
                <a:t>)</a:t>
              </a:r>
            </a:p>
          </p:txBody>
        </p:sp>
      </p:grpSp>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sp>
        <p:nvSpPr>
          <p:cNvPr id="13" name="Rectangle 12"/>
          <p:cNvSpPr/>
          <p:nvPr/>
        </p:nvSpPr>
        <p:spPr>
          <a:xfrm>
            <a:off x="2961452" y="740977"/>
            <a:ext cx="6276462" cy="830997"/>
          </a:xfrm>
          <a:prstGeom prst="rect">
            <a:avLst/>
          </a:prstGeom>
        </p:spPr>
        <p:txBody>
          <a:bodyPr wrap="none">
            <a:spAutoFit/>
          </a:bodyPr>
          <a:lstStyle/>
          <a:p>
            <a:r>
              <a:rPr lang="en-US" sz="4800" dirty="0">
                <a:ea typeface="Monaco" charset="0"/>
                <a:cs typeface="Monaco" charset="0"/>
              </a:rPr>
              <a:t>The Pipe Operator</a:t>
            </a:r>
            <a:r>
              <a:rPr lang="en-US" sz="4800" dirty="0">
                <a:latin typeface="Monaco" charset="0"/>
                <a:ea typeface="Monaco" charset="0"/>
                <a:cs typeface="Monaco" charset="0"/>
              </a:rPr>
              <a:t> %&gt;%</a:t>
            </a:r>
            <a:endParaRPr lang="en-US" sz="4800" dirty="0"/>
          </a:p>
        </p:txBody>
      </p:sp>
      <p:sp>
        <p:nvSpPr>
          <p:cNvPr id="2" name="TextBox 1"/>
          <p:cNvSpPr txBox="1"/>
          <p:nvPr/>
        </p:nvSpPr>
        <p:spPr>
          <a:xfrm>
            <a:off x="318655" y="4135506"/>
            <a:ext cx="10972799" cy="523220"/>
          </a:xfrm>
          <a:prstGeom prst="rect">
            <a:avLst/>
          </a:prstGeom>
          <a:noFill/>
        </p:spPr>
        <p:txBody>
          <a:bodyPr wrap="square" rtlCol="0">
            <a:spAutoFit/>
          </a:bodyPr>
          <a:lstStyle/>
          <a:p>
            <a:pPr algn="ctr"/>
            <a:r>
              <a:rPr lang="en-US" sz="2800" dirty="0"/>
              <a:t>Passes the object on the left as first argument to the function on the right.</a:t>
            </a:r>
            <a:endParaRPr lang="en-US" sz="2800" dirty="0">
              <a:effectLst/>
            </a:endParaRPr>
          </a:p>
        </p:txBody>
      </p:sp>
      <p:sp>
        <p:nvSpPr>
          <p:cNvPr id="21" name="TextBox 20"/>
          <p:cNvSpPr txBox="1"/>
          <p:nvPr/>
        </p:nvSpPr>
        <p:spPr>
          <a:xfrm>
            <a:off x="2106516" y="2905780"/>
            <a:ext cx="8300052" cy="523220"/>
          </a:xfrm>
          <a:prstGeom prst="rect">
            <a:avLst/>
          </a:prstGeom>
          <a:noFill/>
        </p:spPr>
        <p:txBody>
          <a:bodyPr wrap="square" rtlCol="0">
            <a:spAutoFit/>
          </a:bodyPr>
          <a:lstStyle/>
          <a:p>
            <a:r>
              <a:rPr lang="en-US" sz="2800" dirty="0">
                <a:latin typeface="Monaco" charset="0"/>
                <a:ea typeface="Monaco" charset="0"/>
                <a:cs typeface="Monaco" charset="0"/>
              </a:rPr>
              <a:t>  </a:t>
            </a:r>
            <a:r>
              <a:rPr lang="en-US" sz="2800" dirty="0" err="1">
                <a:latin typeface="Monaco" charset="0"/>
                <a:ea typeface="Monaco" charset="0"/>
                <a:cs typeface="Monaco" charset="0"/>
              </a:rPr>
              <a:t>esr</a:t>
            </a:r>
            <a:r>
              <a:rPr lang="en-US" sz="2800" dirty="0">
                <a:latin typeface="Monaco" charset="0"/>
                <a:ea typeface="Monaco" charset="0"/>
                <a:cs typeface="Monaco" charset="0"/>
              </a:rPr>
              <a:t>    filter(</a:t>
            </a:r>
            <a:r>
              <a:rPr lang="en-US" sz="2800" u="sng" dirty="0">
                <a:latin typeface="Monaco" charset="0"/>
                <a:ea typeface="Monaco" charset="0"/>
                <a:cs typeface="Monaco" charset="0"/>
              </a:rPr>
              <a:t>     </a:t>
            </a:r>
            <a:r>
              <a:rPr lang="en-US" sz="2800" dirty="0">
                <a:latin typeface="Monaco" charset="0"/>
                <a:ea typeface="Monaco" charset="0"/>
                <a:cs typeface="Monaco" charset="0"/>
              </a:rPr>
              <a:t>, SEX == </a:t>
            </a:r>
            <a:r>
              <a:rPr lang="mr-IN" sz="2800" dirty="0">
                <a:latin typeface="Monaco" charset="0"/>
                <a:ea typeface="Monaco" charset="0"/>
                <a:cs typeface="Monaco" charset="0"/>
              </a:rPr>
              <a:t>"</a:t>
            </a:r>
            <a:r>
              <a:rPr lang="en-US" sz="2800" dirty="0">
                <a:latin typeface="Monaco" charset="0"/>
                <a:ea typeface="Monaco" charset="0"/>
                <a:cs typeface="Monaco" charset="0"/>
              </a:rPr>
              <a:t>F</a:t>
            </a:r>
            <a:r>
              <a:rPr lang="mr-IN" sz="2800" dirty="0">
                <a:latin typeface="Monaco" charset="0"/>
                <a:ea typeface="Monaco" charset="0"/>
                <a:cs typeface="Monaco" charset="0"/>
              </a:rPr>
              <a:t>"</a:t>
            </a:r>
            <a:r>
              <a:rPr lang="en-US" sz="2800" dirty="0">
                <a:latin typeface="Monaco" charset="0"/>
                <a:ea typeface="Monaco" charset="0"/>
                <a:cs typeface="Monaco" charset="0"/>
              </a:rPr>
              <a:t>)</a:t>
            </a:r>
          </a:p>
        </p:txBody>
      </p:sp>
      <p:sp>
        <p:nvSpPr>
          <p:cNvPr id="4" name="U-Turn Arrow 3"/>
          <p:cNvSpPr/>
          <p:nvPr/>
        </p:nvSpPr>
        <p:spPr>
          <a:xfrm>
            <a:off x="2713383" y="2097157"/>
            <a:ext cx="3707295" cy="886167"/>
          </a:xfrm>
          <a:prstGeom prst="uturnArrow">
            <a:avLst>
              <a:gd name="adj1" fmla="val 41027"/>
              <a:gd name="adj2" fmla="val 25000"/>
              <a:gd name="adj3" fmla="val 37653"/>
              <a:gd name="adj4" fmla="val 19033"/>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3270734" y="2934830"/>
            <a:ext cx="894475" cy="461665"/>
          </a:xfrm>
          <a:prstGeom prst="rect">
            <a:avLst/>
          </a:prstGeom>
          <a:noFill/>
        </p:spPr>
        <p:txBody>
          <a:bodyPr wrap="square" rtlCol="0" anchor="ctr">
            <a:spAutoFit/>
          </a:bodyPr>
          <a:lstStyle/>
          <a:p>
            <a:pPr algn="ctr"/>
            <a:r>
              <a:rPr lang="en-US" sz="2400" b="1" dirty="0">
                <a:solidFill>
                  <a:srgbClr val="FF0000"/>
                </a:solidFill>
                <a:latin typeface="Monaco" charset="0"/>
                <a:ea typeface="Monaco" charset="0"/>
                <a:cs typeface="Monaco" charset="0"/>
              </a:rPr>
              <a:t>%&gt;%</a:t>
            </a:r>
          </a:p>
        </p:txBody>
      </p:sp>
    </p:spTree>
    <p:extLst>
      <p:ext uri="{BB962C8B-B14F-4D97-AF65-F5344CB8AC3E}">
        <p14:creationId xmlns:p14="http://schemas.microsoft.com/office/powerpoint/2010/main" val="39180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95230" y="2484952"/>
            <a:ext cx="8449139" cy="1888096"/>
            <a:chOff x="2080825" y="3162924"/>
            <a:chExt cx="8090002" cy="1886189"/>
          </a:xfrm>
        </p:grpSpPr>
        <p:sp>
          <p:nvSpPr>
            <p:cNvPr id="3" name="Rectangle 2"/>
            <p:cNvSpPr/>
            <p:nvPr/>
          </p:nvSpPr>
          <p:spPr>
            <a:xfrm>
              <a:off x="2080825" y="3162924"/>
              <a:ext cx="8090002" cy="1886188"/>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80825" y="3235065"/>
              <a:ext cx="8090002" cy="1814048"/>
            </a:xfrm>
            <a:prstGeom prst="rect">
              <a:avLst/>
            </a:prstGeom>
            <a:noFill/>
          </p:spPr>
          <p:txBody>
            <a:bodyPr wrap="square" rtlCol="0">
              <a:spAutoFit/>
            </a:bodyPr>
            <a:lstStyle/>
            <a:p>
              <a:r>
                <a:rPr lang="en-US" sz="2800" dirty="0" err="1">
                  <a:solidFill>
                    <a:schemeClr val="accent2"/>
                  </a:solidFill>
                  <a:latin typeface="Monaco" charset="0"/>
                  <a:ea typeface="Monaco" charset="0"/>
                  <a:cs typeface="Monaco" charset="0"/>
                </a:rPr>
                <a:t>esr</a:t>
              </a:r>
              <a:r>
                <a:rPr lang="en-US" sz="2800" dirty="0">
                  <a:solidFill>
                    <a:schemeClr val="accent2"/>
                  </a:solidFill>
                  <a:latin typeface="Monaco" charset="0"/>
                  <a:ea typeface="Monaco" charset="0"/>
                  <a:cs typeface="Monaco" charset="0"/>
                </a:rPr>
                <a:t> </a:t>
              </a:r>
              <a:r>
                <a:rPr lang="en-US" sz="2800" dirty="0">
                  <a:solidFill>
                    <a:srgbClr val="92D050"/>
                  </a:solidFill>
                  <a:latin typeface="Monaco" charset="0"/>
                  <a:ea typeface="Monaco" charset="0"/>
                  <a:cs typeface="Monaco" charset="0"/>
                </a:rPr>
                <a:t>%&gt;%</a:t>
              </a:r>
              <a:r>
                <a:rPr lang="en-US" sz="2800" dirty="0">
                  <a:latin typeface="Monaco" charset="0"/>
                  <a:ea typeface="Monaco" charset="0"/>
                  <a:cs typeface="Monaco" charset="0"/>
                </a:rPr>
                <a:t> </a:t>
              </a:r>
            </a:p>
            <a:p>
              <a:r>
                <a:rPr lang="en-US" sz="2800" dirty="0">
                  <a:latin typeface="Monaco" charset="0"/>
                  <a:ea typeface="Monaco" charset="0"/>
                  <a:cs typeface="Monaco" charset="0"/>
                </a:rPr>
                <a:t>  select(AGE, SEX, RESULT) </a:t>
              </a:r>
              <a:r>
                <a:rPr lang="en-US" sz="2800" dirty="0">
                  <a:solidFill>
                    <a:srgbClr val="92D050"/>
                  </a:solidFill>
                  <a:latin typeface="Monaco" charset="0"/>
                  <a:ea typeface="Monaco" charset="0"/>
                  <a:cs typeface="Monaco" charset="0"/>
                </a:rPr>
                <a:t>%&gt;%</a:t>
              </a:r>
            </a:p>
            <a:p>
              <a:r>
                <a:rPr lang="en-US" sz="2800" dirty="0">
                  <a:latin typeface="Monaco" charset="0"/>
                  <a:ea typeface="Monaco" charset="0"/>
                  <a:cs typeface="Monaco" charset="0"/>
                </a:rPr>
                <a:t>  filter(SEX == </a:t>
              </a:r>
              <a:r>
                <a:rPr lang="mr-IN" sz="2800" dirty="0">
                  <a:latin typeface="Monaco" charset="0"/>
                  <a:ea typeface="Monaco" charset="0"/>
                  <a:cs typeface="Monaco" charset="0"/>
                </a:rPr>
                <a:t>"</a:t>
              </a:r>
              <a:r>
                <a:rPr lang="en-US" sz="2800" dirty="0">
                  <a:latin typeface="Monaco" charset="0"/>
                  <a:ea typeface="Monaco" charset="0"/>
                  <a:cs typeface="Monaco" charset="0"/>
                </a:rPr>
                <a:t>F</a:t>
              </a:r>
              <a:r>
                <a:rPr lang="mr-IN" sz="2800" dirty="0">
                  <a:latin typeface="Monaco" charset="0"/>
                  <a:ea typeface="Monaco" charset="0"/>
                  <a:cs typeface="Monaco" charset="0"/>
                </a:rPr>
                <a:t>"</a:t>
              </a:r>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%&gt;%</a:t>
              </a:r>
            </a:p>
            <a:p>
              <a:r>
                <a:rPr lang="en-US" sz="2800" dirty="0">
                  <a:latin typeface="Monaco" charset="0"/>
                  <a:ea typeface="Monaco" charset="0"/>
                  <a:cs typeface="Monaco" charset="0"/>
                </a:rPr>
                <a:t>  arrange(RESULT)</a:t>
              </a:r>
            </a:p>
          </p:txBody>
        </p:sp>
      </p:grpSp>
      <p:pic>
        <p:nvPicPr>
          <p:cNvPr id="5" name="Picture 4"/>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6" name="Group 5"/>
          <p:cNvGrpSpPr/>
          <p:nvPr/>
        </p:nvGrpSpPr>
        <p:grpSpPr>
          <a:xfrm>
            <a:off x="4244259" y="1649894"/>
            <a:ext cx="1192444" cy="696587"/>
            <a:chOff x="896764" y="1732048"/>
            <a:chExt cx="2365216" cy="1246648"/>
          </a:xfrm>
        </p:grpSpPr>
        <p:sp>
          <p:nvSpPr>
            <p:cNvPr id="7" name="Rounded Rectangular Callout 6"/>
            <p:cNvSpPr/>
            <p:nvPr/>
          </p:nvSpPr>
          <p:spPr>
            <a:xfrm>
              <a:off x="896764" y="1732048"/>
              <a:ext cx="2365216" cy="1246648"/>
            </a:xfrm>
            <a:prstGeom prst="wedgeRoundRectCallout">
              <a:avLst>
                <a:gd name="adj1" fmla="val -97248"/>
                <a:gd name="adj2" fmla="val 87999"/>
                <a:gd name="adj3" fmla="val 16667"/>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896764" y="2088673"/>
              <a:ext cx="2365216" cy="523220"/>
            </a:xfrm>
            <a:prstGeom prst="rect">
              <a:avLst/>
            </a:prstGeom>
            <a:noFill/>
          </p:spPr>
          <p:txBody>
            <a:bodyPr wrap="square" rtlCol="0" anchor="ctr">
              <a:spAutoFit/>
            </a:bodyPr>
            <a:lstStyle/>
            <a:p>
              <a:pPr algn="ctr"/>
              <a:r>
                <a:rPr lang="en-US" sz="2800" dirty="0">
                  <a:solidFill>
                    <a:schemeClr val="bg1"/>
                  </a:solidFill>
                </a:rPr>
                <a:t>”then”</a:t>
              </a:r>
              <a:endParaRPr lang="en-US" dirty="0">
                <a:solidFill>
                  <a:schemeClr val="bg1"/>
                </a:solidFill>
              </a:endParaRPr>
            </a:p>
          </p:txBody>
        </p:sp>
      </p:grpSp>
    </p:spTree>
    <p:extLst>
      <p:ext uri="{BB962C8B-B14F-4D97-AF65-F5344CB8AC3E}">
        <p14:creationId xmlns:p14="http://schemas.microsoft.com/office/powerpoint/2010/main" val="140895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Your Turn #3</a:t>
            </a:r>
            <a:br>
              <a:rPr lang="en-US" dirty="0"/>
            </a:br>
            <a:endParaRPr lang="en-US" dirty="0"/>
          </a:p>
        </p:txBody>
      </p:sp>
      <p:sp>
        <p:nvSpPr>
          <p:cNvPr id="3" name="Text Placeholder 2"/>
          <p:cNvSpPr>
            <a:spLocks noGrp="1"/>
          </p:cNvSpPr>
          <p:nvPr>
            <p:ph type="body" sz="quarter" idx="13"/>
          </p:nvPr>
        </p:nvSpPr>
        <p:spPr>
          <a:xfrm>
            <a:off x="1024128" y="2238375"/>
            <a:ext cx="9997658" cy="3476625"/>
          </a:xfrm>
        </p:spPr>
        <p:txBody>
          <a:bodyPr>
            <a:normAutofit/>
          </a:bodyPr>
          <a:lstStyle/>
          <a:p>
            <a:pPr marL="0" indent="0">
              <a:buNone/>
            </a:pPr>
            <a:r>
              <a:rPr lang="en-US" sz="4000" dirty="0"/>
              <a:t>Return to </a:t>
            </a:r>
            <a:r>
              <a:rPr lang="en-US" sz="3200" dirty="0">
                <a:solidFill>
                  <a:schemeClr val="accent2"/>
                </a:solidFill>
                <a:latin typeface="Monaco" charset="0"/>
                <a:ea typeface="Monaco" charset="0"/>
                <a:cs typeface="Monaco" charset="0"/>
              </a:rPr>
              <a:t>03-exploring-data.Rmd</a:t>
            </a:r>
            <a:r>
              <a:rPr lang="en-US" sz="4000" dirty="0"/>
              <a:t>. </a:t>
            </a:r>
          </a:p>
          <a:p>
            <a:pPr marL="0" indent="0">
              <a:buNone/>
            </a:pPr>
            <a:r>
              <a:rPr lang="en-US" sz="4000" dirty="0"/>
              <a:t>Complete the section “Your Turn #3: Isolating Data</a:t>
            </a:r>
            <a:r>
              <a:rPr lang="en-US" sz="4000" b="1" dirty="0"/>
              <a:t>”</a:t>
            </a:r>
            <a:r>
              <a:rPr lang="en-US" sz="4000" dirty="0"/>
              <a:t>.</a:t>
            </a:r>
          </a:p>
        </p:txBody>
      </p:sp>
    </p:spTree>
    <p:extLst>
      <p:ext uri="{BB962C8B-B14F-4D97-AF65-F5344CB8AC3E}">
        <p14:creationId xmlns:p14="http://schemas.microsoft.com/office/powerpoint/2010/main" val="138772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Augmenting Data</a:t>
            </a:r>
          </a:p>
        </p:txBody>
      </p:sp>
    </p:spTree>
    <p:extLst>
      <p:ext uri="{BB962C8B-B14F-4D97-AF65-F5344CB8AC3E}">
        <p14:creationId xmlns:p14="http://schemas.microsoft.com/office/powerpoint/2010/main" val="131537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l="4449" t="12754" r="51650" b="2899"/>
          <a:stretch/>
        </p:blipFill>
        <p:spPr>
          <a:xfrm>
            <a:off x="10939019" y="5641113"/>
            <a:ext cx="867253" cy="995015"/>
          </a:xfrm>
          <a:prstGeom prst="rect">
            <a:avLst/>
          </a:prstGeom>
        </p:spPr>
      </p:pic>
      <p:grpSp>
        <p:nvGrpSpPr>
          <p:cNvPr id="22" name="Group 21"/>
          <p:cNvGrpSpPr/>
          <p:nvPr/>
        </p:nvGrpSpPr>
        <p:grpSpPr>
          <a:xfrm>
            <a:off x="2175792" y="2693504"/>
            <a:ext cx="7713644" cy="655983"/>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2691"/>
            </a:xfrm>
            <a:prstGeom prst="rect">
              <a:avLst/>
            </a:prstGeom>
            <a:noFill/>
          </p:spPr>
          <p:txBody>
            <a:bodyPr wrap="square" rtlCol="0">
              <a:spAutoFit/>
            </a:bodyPr>
            <a:lstStyle/>
            <a:p>
              <a:r>
                <a:rPr lang="en-US" sz="2800" dirty="0">
                  <a:latin typeface="Monaco" charset="0"/>
                  <a:ea typeface="Monaco" charset="0"/>
                  <a:cs typeface="Monaco" charset="0"/>
                </a:rPr>
                <a:t>mutate(</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4457200" y="740977"/>
            <a:ext cx="3134191" cy="830997"/>
          </a:xfrm>
          <a:prstGeom prst="rect">
            <a:avLst/>
          </a:prstGeom>
        </p:spPr>
        <p:txBody>
          <a:bodyPr wrap="none">
            <a:spAutoFit/>
          </a:bodyPr>
          <a:lstStyle/>
          <a:p>
            <a:r>
              <a:rPr lang="en-US" sz="4800">
                <a:latin typeface="Monaco" charset="0"/>
                <a:ea typeface="Monaco" charset="0"/>
                <a:cs typeface="Monaco" charset="0"/>
              </a:rPr>
              <a:t>mutate()</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dirty="0"/>
              <a:t>Create or modify columns.</a:t>
            </a:r>
            <a:endParaRPr lang="en-US" sz="2800" dirty="0">
              <a:effectLst/>
            </a:endParaRPr>
          </a:p>
        </p:txBody>
      </p:sp>
      <p:sp>
        <p:nvSpPr>
          <p:cNvPr id="30" name="Rounded Rectangular Callout 29"/>
          <p:cNvSpPr/>
          <p:nvPr/>
        </p:nvSpPr>
        <p:spPr>
          <a:xfrm>
            <a:off x="5408545" y="3765805"/>
            <a:ext cx="4556506" cy="1246648"/>
          </a:xfrm>
          <a:prstGeom prst="wedgeRoundRectCallout">
            <a:avLst>
              <a:gd name="adj1" fmla="val -23196"/>
              <a:gd name="adj2" fmla="val -9362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5408545" y="3665853"/>
            <a:ext cx="4556505" cy="1446550"/>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name-value expressions</a:t>
            </a:r>
          </a:p>
          <a:p>
            <a:pPr algn="ctr"/>
            <a:r>
              <a:rPr lang="en-US" sz="2400" b="1" dirty="0" err="1">
                <a:solidFill>
                  <a:schemeClr val="bg1"/>
                </a:solidFill>
                <a:latin typeface="Monaco" charset="0"/>
                <a:ea typeface="Monaco" charset="0"/>
                <a:cs typeface="Monaco" charset="0"/>
              </a:rPr>
              <a:t>column_name</a:t>
            </a:r>
            <a:r>
              <a:rPr lang="en-US" sz="2400" b="1" dirty="0">
                <a:solidFill>
                  <a:schemeClr val="bg1"/>
                </a:solidFill>
                <a:latin typeface="Monaco" charset="0"/>
                <a:ea typeface="Monaco" charset="0"/>
                <a:cs typeface="Monaco" charset="0"/>
              </a:rPr>
              <a:t> = value</a:t>
            </a:r>
          </a:p>
          <a:p>
            <a:pPr algn="ctr"/>
            <a:endParaRPr lang="en-US" dirty="0">
              <a:solidFill>
                <a:schemeClr val="bg1"/>
              </a:solidFill>
            </a:endParaRPr>
          </a:p>
        </p:txBody>
      </p:sp>
    </p:spTree>
    <p:extLst>
      <p:ext uri="{BB962C8B-B14F-4D97-AF65-F5344CB8AC3E}">
        <p14:creationId xmlns:p14="http://schemas.microsoft.com/office/powerpoint/2010/main" val="95179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Data</a:t>
            </a:r>
          </a:p>
        </p:txBody>
      </p:sp>
    </p:spTree>
    <p:extLst>
      <p:ext uri="{BB962C8B-B14F-4D97-AF65-F5344CB8AC3E}">
        <p14:creationId xmlns:p14="http://schemas.microsoft.com/office/powerpoint/2010/main" val="71438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317826-09E9-8049-BB67-3963896B5825}"/>
              </a:ext>
            </a:extLst>
          </p:cNvPr>
          <p:cNvPicPr>
            <a:picLocks noChangeAspect="1"/>
          </p:cNvPicPr>
          <p:nvPr/>
        </p:nvPicPr>
        <p:blipFill>
          <a:blip r:embed="rId3"/>
          <a:stretch>
            <a:fillRect/>
          </a:stretch>
        </p:blipFill>
        <p:spPr>
          <a:xfrm>
            <a:off x="6398500" y="4048425"/>
            <a:ext cx="4540518" cy="1617346"/>
          </a:xfrm>
          <a:prstGeom prst="rect">
            <a:avLst/>
          </a:prstGeom>
        </p:spPr>
      </p:pic>
      <p:pic>
        <p:nvPicPr>
          <p:cNvPr id="6" name="Picture 5">
            <a:extLst>
              <a:ext uri="{FF2B5EF4-FFF2-40B4-BE49-F238E27FC236}">
                <a16:creationId xmlns:a16="http://schemas.microsoft.com/office/drawing/2014/main" id="{5F4CC4B9-8A8C-424B-A7C0-4538357B1EC6}"/>
              </a:ext>
            </a:extLst>
          </p:cNvPr>
          <p:cNvPicPr>
            <a:picLocks noChangeAspect="1"/>
          </p:cNvPicPr>
          <p:nvPr/>
        </p:nvPicPr>
        <p:blipFill>
          <a:blip r:embed="rId4"/>
          <a:stretch>
            <a:fillRect/>
          </a:stretch>
        </p:blipFill>
        <p:spPr>
          <a:xfrm>
            <a:off x="1008447" y="4049060"/>
            <a:ext cx="3578968" cy="1592053"/>
          </a:xfrm>
          <a:prstGeom prst="rect">
            <a:avLst/>
          </a:prstGeom>
        </p:spPr>
      </p:pic>
      <p:pic>
        <p:nvPicPr>
          <p:cNvPr id="12" name="Picture 11"/>
          <p:cNvPicPr>
            <a:picLocks noChangeAspect="1"/>
          </p:cNvPicPr>
          <p:nvPr/>
        </p:nvPicPr>
        <p:blipFill rotWithShape="1">
          <a:blip r:embed="rId5"/>
          <a:srcRect l="4449" t="12754" r="51650" b="2899"/>
          <a:stretch/>
        </p:blipFill>
        <p:spPr>
          <a:xfrm>
            <a:off x="10939019" y="5641113"/>
            <a:ext cx="867253" cy="995015"/>
          </a:xfrm>
          <a:prstGeom prst="rect">
            <a:avLst/>
          </a:prstGeom>
        </p:spPr>
      </p:pic>
      <p:grpSp>
        <p:nvGrpSpPr>
          <p:cNvPr id="22" name="Group 21"/>
          <p:cNvGrpSpPr/>
          <p:nvPr/>
        </p:nvGrpSpPr>
        <p:grpSpPr>
          <a:xfrm>
            <a:off x="1008446" y="2693502"/>
            <a:ext cx="9930572" cy="1457208"/>
            <a:chOff x="2080825" y="3162925"/>
            <a:chExt cx="8090002" cy="1455736"/>
          </a:xfrm>
        </p:grpSpPr>
        <p:sp>
          <p:nvSpPr>
            <p:cNvPr id="7" name="Rectangle 6"/>
            <p:cNvSpPr/>
            <p:nvPr/>
          </p:nvSpPr>
          <p:spPr>
            <a:xfrm>
              <a:off x="2080825" y="3162925"/>
              <a:ext cx="8090002" cy="102528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1383596"/>
            </a:xfrm>
            <a:prstGeom prst="rect">
              <a:avLst/>
            </a:prstGeom>
            <a:noFill/>
          </p:spPr>
          <p:txBody>
            <a:bodyPr wrap="square" rtlCol="0">
              <a:spAutoFit/>
            </a:bodyPr>
            <a:lstStyle/>
            <a:p>
              <a:r>
                <a:rPr lang="en-US" sz="2800" dirty="0">
                  <a:latin typeface="Monaco" charset="0"/>
                  <a:ea typeface="Monaco" charset="0"/>
                  <a:cs typeface="Monaco" charset="0"/>
                </a:rPr>
                <a:t>mutate(</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a:t>
              </a:r>
            </a:p>
            <a:p>
              <a:r>
                <a:rPr lang="en-US" sz="2800" dirty="0">
                  <a:solidFill>
                    <a:schemeClr val="accent2"/>
                  </a:solidFill>
                  <a:latin typeface="Monaco" charset="0"/>
                  <a:ea typeface="Monaco" charset="0"/>
                  <a:cs typeface="Monaco" charset="0"/>
                </a:rPr>
                <a:t>       BIRTHYR = year(DRAWN_DT_TM) - AGE</a:t>
              </a:r>
              <a:r>
                <a:rPr lang="en-US" sz="2800" dirty="0">
                  <a:latin typeface="Monaco" charset="0"/>
                  <a:ea typeface="Monaco" charset="0"/>
                  <a:cs typeface="Monaco" charset="0"/>
                </a:rPr>
                <a:t>)</a:t>
              </a:r>
            </a:p>
          </p:txBody>
        </p:sp>
      </p:grpSp>
      <p:sp>
        <p:nvSpPr>
          <p:cNvPr id="13" name="Rectangle 12"/>
          <p:cNvSpPr/>
          <p:nvPr/>
        </p:nvSpPr>
        <p:spPr>
          <a:xfrm>
            <a:off x="4457200" y="740977"/>
            <a:ext cx="3134191" cy="830997"/>
          </a:xfrm>
          <a:prstGeom prst="rect">
            <a:avLst/>
          </a:prstGeom>
        </p:spPr>
        <p:txBody>
          <a:bodyPr wrap="none">
            <a:spAutoFit/>
          </a:bodyPr>
          <a:lstStyle/>
          <a:p>
            <a:r>
              <a:rPr lang="en-US" sz="4800">
                <a:latin typeface="Monaco" charset="0"/>
                <a:ea typeface="Monaco" charset="0"/>
                <a:cs typeface="Monaco" charset="0"/>
              </a:rPr>
              <a:t>mutate()</a:t>
            </a:r>
            <a:endParaRPr lang="en-US" sz="4800" dirty="0"/>
          </a:p>
        </p:txBody>
      </p:sp>
      <p:sp>
        <p:nvSpPr>
          <p:cNvPr id="2" name="TextBox 1"/>
          <p:cNvSpPr txBox="1"/>
          <p:nvPr/>
        </p:nvSpPr>
        <p:spPr>
          <a:xfrm>
            <a:off x="2175791" y="1988658"/>
            <a:ext cx="5668164" cy="523220"/>
          </a:xfrm>
          <a:prstGeom prst="rect">
            <a:avLst/>
          </a:prstGeom>
          <a:noFill/>
        </p:spPr>
        <p:txBody>
          <a:bodyPr wrap="square" rtlCol="0">
            <a:spAutoFit/>
          </a:bodyPr>
          <a:lstStyle/>
          <a:p>
            <a:r>
              <a:rPr lang="en-US" sz="2800" dirty="0"/>
              <a:t>Create or modify columns.</a:t>
            </a:r>
            <a:endParaRPr lang="en-US" sz="2800" dirty="0">
              <a:effectLst/>
            </a:endParaRPr>
          </a:p>
        </p:txBody>
      </p:sp>
      <p:pic>
        <p:nvPicPr>
          <p:cNvPr id="18" name="Picture 17"/>
          <p:cNvPicPr>
            <a:picLocks noChangeAspect="1"/>
          </p:cNvPicPr>
          <p:nvPr/>
        </p:nvPicPr>
        <p:blipFill rotWithShape="1">
          <a:blip r:embed="rId6"/>
          <a:srcRect t="44504"/>
          <a:stretch/>
        </p:blipFill>
        <p:spPr>
          <a:xfrm rot="16200000">
            <a:off x="5194592" y="4251060"/>
            <a:ext cx="596733" cy="1188050"/>
          </a:xfrm>
          <a:prstGeom prst="rect">
            <a:avLst/>
          </a:prstGeom>
        </p:spPr>
      </p:pic>
    </p:spTree>
    <p:extLst>
      <p:ext uri="{BB962C8B-B14F-4D97-AF65-F5344CB8AC3E}">
        <p14:creationId xmlns:p14="http://schemas.microsoft.com/office/powerpoint/2010/main" val="790871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Grouping and Summarizing Data</a:t>
            </a:r>
          </a:p>
        </p:txBody>
      </p:sp>
    </p:spTree>
    <p:extLst>
      <p:ext uri="{BB962C8B-B14F-4D97-AF65-F5344CB8AC3E}">
        <p14:creationId xmlns:p14="http://schemas.microsoft.com/office/powerpoint/2010/main" val="2110847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1102FF-E3BB-4641-B900-0B57F7932A66}"/>
              </a:ext>
            </a:extLst>
          </p:cNvPr>
          <p:cNvPicPr>
            <a:picLocks noChangeAspect="1"/>
          </p:cNvPicPr>
          <p:nvPr/>
        </p:nvPicPr>
        <p:blipFill>
          <a:blip r:embed="rId3"/>
          <a:stretch>
            <a:fillRect/>
          </a:stretch>
        </p:blipFill>
        <p:spPr>
          <a:xfrm>
            <a:off x="9190603" y="4488666"/>
            <a:ext cx="2783681" cy="807745"/>
          </a:xfrm>
          <a:prstGeom prst="rect">
            <a:avLst/>
          </a:prstGeom>
        </p:spPr>
      </p:pic>
      <p:pic>
        <p:nvPicPr>
          <p:cNvPr id="5" name="Picture 4">
            <a:extLst>
              <a:ext uri="{FF2B5EF4-FFF2-40B4-BE49-F238E27FC236}">
                <a16:creationId xmlns:a16="http://schemas.microsoft.com/office/drawing/2014/main" id="{876F82C6-551A-4141-A64B-85A3C0830E5D}"/>
              </a:ext>
            </a:extLst>
          </p:cNvPr>
          <p:cNvPicPr>
            <a:picLocks noChangeAspect="1"/>
          </p:cNvPicPr>
          <p:nvPr/>
        </p:nvPicPr>
        <p:blipFill>
          <a:blip r:embed="rId4"/>
          <a:stretch>
            <a:fillRect/>
          </a:stretch>
        </p:blipFill>
        <p:spPr>
          <a:xfrm>
            <a:off x="4752112" y="3941329"/>
            <a:ext cx="3666423" cy="1910671"/>
          </a:xfrm>
          <a:prstGeom prst="rect">
            <a:avLst/>
          </a:prstGeom>
        </p:spPr>
      </p:pic>
      <p:pic>
        <p:nvPicPr>
          <p:cNvPr id="4" name="Picture 3">
            <a:extLst>
              <a:ext uri="{FF2B5EF4-FFF2-40B4-BE49-F238E27FC236}">
                <a16:creationId xmlns:a16="http://schemas.microsoft.com/office/drawing/2014/main" id="{0E991BC7-CC50-D444-98D5-4A06602FFEAB}"/>
              </a:ext>
            </a:extLst>
          </p:cNvPr>
          <p:cNvPicPr>
            <a:picLocks noChangeAspect="1"/>
          </p:cNvPicPr>
          <p:nvPr/>
        </p:nvPicPr>
        <p:blipFill>
          <a:blip r:embed="rId5"/>
          <a:stretch>
            <a:fillRect/>
          </a:stretch>
        </p:blipFill>
        <p:spPr>
          <a:xfrm>
            <a:off x="275772" y="4076690"/>
            <a:ext cx="3686631" cy="1639946"/>
          </a:xfrm>
          <a:prstGeom prst="rect">
            <a:avLst/>
          </a:prstGeom>
        </p:spPr>
      </p:pic>
      <p:pic>
        <p:nvPicPr>
          <p:cNvPr id="12" name="Picture 11"/>
          <p:cNvPicPr>
            <a:picLocks noChangeAspect="1"/>
          </p:cNvPicPr>
          <p:nvPr/>
        </p:nvPicPr>
        <p:blipFill rotWithShape="1">
          <a:blip r:embed="rId6"/>
          <a:srcRect l="4449" t="12754" r="51650" b="2899"/>
          <a:stretch/>
        </p:blipFill>
        <p:spPr>
          <a:xfrm>
            <a:off x="10939019" y="5641113"/>
            <a:ext cx="867253" cy="995015"/>
          </a:xfrm>
          <a:prstGeom prst="rect">
            <a:avLst/>
          </a:prstGeom>
        </p:spPr>
      </p:pic>
      <p:grpSp>
        <p:nvGrpSpPr>
          <p:cNvPr id="22" name="Group 21"/>
          <p:cNvGrpSpPr/>
          <p:nvPr/>
        </p:nvGrpSpPr>
        <p:grpSpPr>
          <a:xfrm>
            <a:off x="1514196" y="966302"/>
            <a:ext cx="8935008" cy="1888096"/>
            <a:chOff x="2080825" y="3162925"/>
            <a:chExt cx="8090002" cy="1886189"/>
          </a:xfrm>
        </p:grpSpPr>
        <p:sp>
          <p:nvSpPr>
            <p:cNvPr id="7" name="Rectangle 6"/>
            <p:cNvSpPr/>
            <p:nvPr/>
          </p:nvSpPr>
          <p:spPr>
            <a:xfrm>
              <a:off x="2080825" y="3162925"/>
              <a:ext cx="8090002" cy="1886189"/>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1814048"/>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esr</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%&gt;%</a:t>
              </a:r>
            </a:p>
            <a:p>
              <a:r>
                <a:rPr lang="en-US" sz="2800" dirty="0">
                  <a:latin typeface="Monaco" charset="0"/>
                  <a:ea typeface="Monaco" charset="0"/>
                  <a:cs typeface="Monaco" charset="0"/>
                </a:rPr>
                <a:t>    </a:t>
              </a:r>
              <a:r>
                <a:rPr lang="en-US" sz="2800" dirty="0" err="1">
                  <a:solidFill>
                    <a:schemeClr val="accent2"/>
                  </a:solidFill>
                  <a:latin typeface="Monaco" charset="0"/>
                  <a:ea typeface="Monaco" charset="0"/>
                  <a:cs typeface="Monaco" charset="0"/>
                </a:rPr>
                <a:t>group_by</a:t>
              </a:r>
              <a:r>
                <a:rPr lang="en-US" sz="2800" dirty="0">
                  <a:latin typeface="Monaco" charset="0"/>
                  <a:ea typeface="Monaco" charset="0"/>
                  <a:cs typeface="Monaco" charset="0"/>
                </a:rPr>
                <a:t>(SEX) %&gt;%</a:t>
              </a:r>
            </a:p>
            <a:p>
              <a:r>
                <a:rPr lang="en-US" sz="2800" dirty="0">
                  <a:latin typeface="Monaco" charset="0"/>
                  <a:ea typeface="Monaco" charset="0"/>
                  <a:cs typeface="Monaco" charset="0"/>
                </a:rPr>
                <a:t>    </a:t>
              </a:r>
              <a:r>
                <a:rPr lang="en-US" sz="2800" dirty="0">
                  <a:solidFill>
                    <a:schemeClr val="accent2"/>
                  </a:solidFill>
                  <a:latin typeface="Monaco" charset="0"/>
                  <a:ea typeface="Monaco" charset="0"/>
                  <a:cs typeface="Monaco" charset="0"/>
                </a:rPr>
                <a:t>summarize</a:t>
              </a:r>
              <a:r>
                <a:rPr lang="en-US" sz="2800" dirty="0">
                  <a:latin typeface="Monaco" charset="0"/>
                  <a:ea typeface="Monaco" charset="0"/>
                  <a:cs typeface="Monaco" charset="0"/>
                </a:rPr>
                <a:t>(</a:t>
              </a:r>
              <a:r>
                <a:rPr lang="en-US" sz="2800" dirty="0" err="1">
                  <a:latin typeface="Monaco" charset="0"/>
                  <a:ea typeface="Monaco" charset="0"/>
                  <a:cs typeface="Monaco" charset="0"/>
                </a:rPr>
                <a:t>MeanAge</a:t>
              </a:r>
              <a:r>
                <a:rPr lang="en-US" sz="2800" dirty="0">
                  <a:latin typeface="Monaco" charset="0"/>
                  <a:ea typeface="Monaco" charset="0"/>
                  <a:cs typeface="Monaco" charset="0"/>
                </a:rPr>
                <a:t> = mean(AGE),</a:t>
              </a:r>
            </a:p>
            <a:p>
              <a:r>
                <a:rPr lang="en-US" sz="2800" dirty="0">
                  <a:latin typeface="Monaco" charset="0"/>
                  <a:ea typeface="Monaco" charset="0"/>
                  <a:cs typeface="Monaco" charset="0"/>
                </a:rPr>
                <a:t>              </a:t>
              </a:r>
              <a:r>
                <a:rPr lang="en-US" sz="2800" dirty="0" err="1">
                  <a:latin typeface="Monaco" charset="0"/>
                  <a:ea typeface="Monaco" charset="0"/>
                  <a:cs typeface="Monaco" charset="0"/>
                </a:rPr>
                <a:t>MeanESR</a:t>
              </a:r>
              <a:r>
                <a:rPr lang="en-US" sz="2800" dirty="0">
                  <a:latin typeface="Monaco" charset="0"/>
                  <a:ea typeface="Monaco" charset="0"/>
                  <a:cs typeface="Monaco" charset="0"/>
                </a:rPr>
                <a:t> = mean(RESULT))</a:t>
              </a:r>
            </a:p>
          </p:txBody>
        </p:sp>
      </p:grpSp>
      <p:pic>
        <p:nvPicPr>
          <p:cNvPr id="19" name="Picture 18"/>
          <p:cNvPicPr>
            <a:picLocks noChangeAspect="1"/>
          </p:cNvPicPr>
          <p:nvPr/>
        </p:nvPicPr>
        <p:blipFill rotWithShape="1">
          <a:blip r:embed="rId7"/>
          <a:srcRect l="1" t="65824" r="-244" b="-1"/>
          <a:stretch/>
        </p:blipFill>
        <p:spPr>
          <a:xfrm rot="16200000">
            <a:off x="4058165" y="4530838"/>
            <a:ext cx="598185" cy="731653"/>
          </a:xfrm>
          <a:prstGeom prst="rect">
            <a:avLst/>
          </a:prstGeom>
        </p:spPr>
      </p:pic>
      <p:pic>
        <p:nvPicPr>
          <p:cNvPr id="20" name="Picture 19"/>
          <p:cNvPicPr>
            <a:picLocks noChangeAspect="1"/>
          </p:cNvPicPr>
          <p:nvPr/>
        </p:nvPicPr>
        <p:blipFill rotWithShape="1">
          <a:blip r:embed="rId7"/>
          <a:srcRect l="1" t="65824" r="-244" b="-1"/>
          <a:stretch/>
        </p:blipFill>
        <p:spPr>
          <a:xfrm rot="16200000">
            <a:off x="8505477" y="4530837"/>
            <a:ext cx="598185" cy="731653"/>
          </a:xfrm>
          <a:prstGeom prst="rect">
            <a:avLst/>
          </a:prstGeom>
        </p:spPr>
      </p:pic>
    </p:spTree>
    <p:extLst>
      <p:ext uri="{BB962C8B-B14F-4D97-AF65-F5344CB8AC3E}">
        <p14:creationId xmlns:p14="http://schemas.microsoft.com/office/powerpoint/2010/main" val="1507604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(Aggregate) Functions</a:t>
            </a:r>
          </a:p>
        </p:txBody>
      </p:sp>
      <p:graphicFrame>
        <p:nvGraphicFramePr>
          <p:cNvPr id="28" name="Table 27"/>
          <p:cNvGraphicFramePr>
            <a:graphicFrameLocks noGrp="1"/>
          </p:cNvGraphicFramePr>
          <p:nvPr>
            <p:extLst>
              <p:ext uri="{D42A27DB-BD31-4B8C-83A1-F6EECF244321}">
                <p14:modId xmlns:p14="http://schemas.microsoft.com/office/powerpoint/2010/main" val="789682890"/>
              </p:ext>
            </p:extLst>
          </p:nvPr>
        </p:nvGraphicFramePr>
        <p:xfrm>
          <a:off x="3679674" y="2401115"/>
          <a:ext cx="6517073" cy="3108960"/>
        </p:xfrm>
        <a:graphic>
          <a:graphicData uri="http://schemas.openxmlformats.org/drawingml/2006/table">
            <a:tbl>
              <a:tblPr>
                <a:tableStyleId>{46F890A9-2807-4EBB-B81D-B2AA78EC7F39}</a:tableStyleId>
              </a:tblPr>
              <a:tblGrid>
                <a:gridCol w="2673735">
                  <a:extLst>
                    <a:ext uri="{9D8B030D-6E8A-4147-A177-3AD203B41FA5}">
                      <a16:colId xmlns:a16="http://schemas.microsoft.com/office/drawing/2014/main" val="20000"/>
                    </a:ext>
                  </a:extLst>
                </a:gridCol>
                <a:gridCol w="3843338">
                  <a:extLst>
                    <a:ext uri="{9D8B030D-6E8A-4147-A177-3AD203B41FA5}">
                      <a16:colId xmlns:a16="http://schemas.microsoft.com/office/drawing/2014/main" val="20001"/>
                    </a:ext>
                  </a:extLst>
                </a:gridCol>
              </a:tblGrid>
              <a:tr h="478448">
                <a:tc>
                  <a:txBody>
                    <a:bodyPr/>
                    <a:lstStyle/>
                    <a:p>
                      <a:pPr algn="ctr"/>
                      <a:r>
                        <a:rPr lang="en-US" sz="2000" dirty="0">
                          <a:solidFill>
                            <a:schemeClr val="tx1"/>
                          </a:solidFill>
                          <a:latin typeface="Monaco" charset="0"/>
                          <a:ea typeface="Monaco" charset="0"/>
                          <a:cs typeface="Monaco" charset="0"/>
                        </a:rPr>
                        <a:t>n</a:t>
                      </a:r>
                      <a:r>
                        <a:rPr lang="en-US" sz="2000" dirty="0">
                          <a:solidFill>
                            <a:schemeClr val="bg2">
                              <a:lumMod val="75000"/>
                            </a:schemeClr>
                          </a:solidFill>
                          <a:latin typeface="Monaco" charset="0"/>
                          <a:ea typeface="Monaco" charset="0"/>
                          <a:cs typeface="Monaco" charset="0"/>
                        </a:rPr>
                        <a:t>()</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baseline="0" dirty="0"/>
                        <a:t>total count</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latin typeface="Monaco" charset="0"/>
                          <a:ea typeface="Monaco" charset="0"/>
                          <a:cs typeface="Monaco" charset="0"/>
                        </a:rPr>
                        <a:t>n_distinct</a:t>
                      </a:r>
                      <a:r>
                        <a:rPr lang="en-US" sz="2000" dirty="0">
                          <a:solidFill>
                            <a:schemeClr val="bg2">
                              <a:lumMod val="75000"/>
                            </a:schemeClr>
                          </a:solidFill>
                          <a:latin typeface="Monaco" charset="0"/>
                          <a:ea typeface="Monaco" charset="0"/>
                          <a:cs typeface="Monaco" charset="0"/>
                        </a:rPr>
                        <a:t>(x)</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count of distinct values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aco" charset="0"/>
                          <a:ea typeface="Monaco" charset="0"/>
                          <a:cs typeface="Monaco" charset="0"/>
                        </a:rPr>
                        <a:t>mean</a:t>
                      </a:r>
                      <a:r>
                        <a:rPr lang="en-US" sz="2000" dirty="0">
                          <a:solidFill>
                            <a:schemeClr val="bg2">
                              <a:lumMod val="75000"/>
                            </a:schemeClr>
                          </a:solidFill>
                          <a:latin typeface="Monaco" charset="0"/>
                          <a:ea typeface="Monaco" charset="0"/>
                          <a:cs typeface="Monaco" charset="0"/>
                        </a:rPr>
                        <a:t>(x)</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mean</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aco" charset="0"/>
                          <a:ea typeface="Monaco" charset="0"/>
                          <a:cs typeface="Monaco" charset="0"/>
                        </a:rPr>
                        <a:t>median</a:t>
                      </a:r>
                      <a:r>
                        <a:rPr lang="en-US" sz="2000" dirty="0">
                          <a:solidFill>
                            <a:schemeClr val="bg2">
                              <a:lumMod val="75000"/>
                            </a:schemeClr>
                          </a:solidFill>
                          <a:latin typeface="Monaco" charset="0"/>
                          <a:ea typeface="Monaco" charset="0"/>
                          <a:cs typeface="Monaco" charset="0"/>
                        </a:rPr>
                        <a:t>(x)</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median</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onaco" charset="0"/>
                          <a:ea typeface="Monaco" charset="0"/>
                          <a:cs typeface="Monaco" charset="0"/>
                        </a:rPr>
                        <a:t>sum</a:t>
                      </a:r>
                      <a:r>
                        <a:rPr lang="en-US" sz="2000" dirty="0">
                          <a:solidFill>
                            <a:schemeClr val="bg2">
                              <a:lumMod val="75000"/>
                            </a:schemeClr>
                          </a:solidFill>
                          <a:latin typeface="Monaco" charset="0"/>
                          <a:ea typeface="Monaco" charset="0"/>
                          <a:cs typeface="Monaco" charset="0"/>
                        </a:rPr>
                        <a:t>(x)</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sum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4784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latin typeface="Monaco" charset="0"/>
                          <a:ea typeface="Monaco" charset="0"/>
                          <a:cs typeface="Monaco" charset="0"/>
                        </a:rPr>
                        <a:t>sd</a:t>
                      </a:r>
                      <a:r>
                        <a:rPr lang="en-US" sz="2000" dirty="0">
                          <a:solidFill>
                            <a:schemeClr val="bg2">
                              <a:lumMod val="75000"/>
                            </a:schemeClr>
                          </a:solidFill>
                          <a:latin typeface="Monaco" charset="0"/>
                          <a:ea typeface="Monaco" charset="0"/>
                          <a:cs typeface="Monaco" charset="0"/>
                        </a:rPr>
                        <a:t>(x)</a:t>
                      </a:r>
                      <a:endParaRPr lang="en-US" sz="2000" dirty="0">
                        <a:latin typeface="Monaco" charset="0"/>
                        <a:ea typeface="Monaco" charset="0"/>
                        <a:cs typeface="Monaco"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aseline="0" dirty="0"/>
                        <a:t>standard deviation</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4" name="Group 3">
            <a:extLst>
              <a:ext uri="{FF2B5EF4-FFF2-40B4-BE49-F238E27FC236}">
                <a16:creationId xmlns:a16="http://schemas.microsoft.com/office/drawing/2014/main" id="{DCD62601-8B17-D548-8F51-83CA4C66FC9B}"/>
              </a:ext>
            </a:extLst>
          </p:cNvPr>
          <p:cNvGrpSpPr/>
          <p:nvPr/>
        </p:nvGrpSpPr>
        <p:grpSpPr>
          <a:xfrm>
            <a:off x="328863" y="3327182"/>
            <a:ext cx="1949988" cy="2182893"/>
            <a:chOff x="896764" y="1732048"/>
            <a:chExt cx="2365216" cy="1246648"/>
          </a:xfrm>
        </p:grpSpPr>
        <p:sp>
          <p:nvSpPr>
            <p:cNvPr id="5" name="Rounded Rectangular Callout 4">
              <a:extLst>
                <a:ext uri="{FF2B5EF4-FFF2-40B4-BE49-F238E27FC236}">
                  <a16:creationId xmlns:a16="http://schemas.microsoft.com/office/drawing/2014/main" id="{F3096B4C-A542-4143-A028-4DD06BBDC31A}"/>
                </a:ext>
              </a:extLst>
            </p:cNvPr>
            <p:cNvSpPr/>
            <p:nvPr/>
          </p:nvSpPr>
          <p:spPr>
            <a:xfrm>
              <a:off x="896764" y="1732048"/>
              <a:ext cx="2365216" cy="1246648"/>
            </a:xfrm>
            <a:prstGeom prst="wedgeRoundRectCallout">
              <a:avLst>
                <a:gd name="adj1" fmla="val 93295"/>
                <a:gd name="adj2" fmla="val 3053"/>
                <a:gd name="adj3" fmla="val 16667"/>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E188358-F7F8-FE47-B0E8-AD47C13EA1F9}"/>
                </a:ext>
              </a:extLst>
            </p:cNvPr>
            <p:cNvSpPr txBox="1"/>
            <p:nvPr/>
          </p:nvSpPr>
          <p:spPr>
            <a:xfrm>
              <a:off x="1052428" y="1884491"/>
              <a:ext cx="2010265" cy="931586"/>
            </a:xfrm>
            <a:prstGeom prst="rect">
              <a:avLst/>
            </a:prstGeom>
            <a:noFill/>
          </p:spPr>
          <p:txBody>
            <a:bodyPr wrap="square" rtlCol="0" anchor="ctr">
              <a:spAutoFit/>
            </a:bodyPr>
            <a:lstStyle/>
            <a:p>
              <a:pPr algn="ctr"/>
              <a:r>
                <a:rPr lang="en-US" sz="2000" dirty="0">
                  <a:solidFill>
                    <a:schemeClr val="bg1"/>
                  </a:solidFill>
                </a:rPr>
                <a:t>Set argument </a:t>
              </a:r>
              <a:r>
                <a:rPr lang="en-US" sz="1600" dirty="0" err="1">
                  <a:solidFill>
                    <a:schemeClr val="bg1"/>
                  </a:solidFill>
                  <a:latin typeface="Monaco" pitchFamily="2" charset="77"/>
                </a:rPr>
                <a:t>na.rm</a:t>
              </a:r>
              <a:r>
                <a:rPr lang="en-US" sz="1600" dirty="0">
                  <a:solidFill>
                    <a:schemeClr val="bg1"/>
                  </a:solidFill>
                  <a:latin typeface="Monaco" pitchFamily="2" charset="77"/>
                </a:rPr>
                <a:t> = TRUE </a:t>
              </a:r>
              <a:r>
                <a:rPr lang="en-US" sz="2000" dirty="0">
                  <a:solidFill>
                    <a:schemeClr val="bg1"/>
                  </a:solidFill>
                </a:rPr>
                <a:t>to ignore missing values (</a:t>
              </a:r>
              <a:r>
                <a:rPr lang="en-US" sz="1600" dirty="0">
                  <a:solidFill>
                    <a:schemeClr val="bg1"/>
                  </a:solidFill>
                  <a:latin typeface="Monaco" pitchFamily="2" charset="77"/>
                </a:rPr>
                <a:t>NA</a:t>
              </a:r>
              <a:r>
                <a:rPr lang="en-US" sz="2000" dirty="0">
                  <a:solidFill>
                    <a:schemeClr val="bg1"/>
                  </a:solidFill>
                </a:rPr>
                <a:t>)</a:t>
              </a:r>
            </a:p>
          </p:txBody>
        </p:sp>
      </p:grpSp>
      <p:sp>
        <p:nvSpPr>
          <p:cNvPr id="7" name="Left Brace 6">
            <a:extLst>
              <a:ext uri="{FF2B5EF4-FFF2-40B4-BE49-F238E27FC236}">
                <a16:creationId xmlns:a16="http://schemas.microsoft.com/office/drawing/2014/main" id="{8CCE7FC5-97D6-6649-BDCB-CEFE1899BE48}"/>
              </a:ext>
            </a:extLst>
          </p:cNvPr>
          <p:cNvSpPr/>
          <p:nvPr/>
        </p:nvSpPr>
        <p:spPr>
          <a:xfrm>
            <a:off x="3288632" y="3449053"/>
            <a:ext cx="296779" cy="2061022"/>
          </a:xfrm>
          <a:prstGeom prst="leftBrace">
            <a:avLst/>
          </a:prstGeom>
          <a:ln w="34925">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5ACC70F-5D6B-0C4D-B7EB-A347429F0757}"/>
              </a:ext>
            </a:extLst>
          </p:cNvPr>
          <p:cNvGrpSpPr/>
          <p:nvPr/>
        </p:nvGrpSpPr>
        <p:grpSpPr>
          <a:xfrm>
            <a:off x="7765576" y="1523999"/>
            <a:ext cx="2783891" cy="611803"/>
            <a:chOff x="896764" y="1732048"/>
            <a:chExt cx="2365216" cy="1246648"/>
          </a:xfrm>
        </p:grpSpPr>
        <p:sp>
          <p:nvSpPr>
            <p:cNvPr id="9" name="Rounded Rectangular Callout 8">
              <a:extLst>
                <a:ext uri="{FF2B5EF4-FFF2-40B4-BE49-F238E27FC236}">
                  <a16:creationId xmlns:a16="http://schemas.microsoft.com/office/drawing/2014/main" id="{2F1D9AF2-C7F8-B94C-86A6-7780DCD929C2}"/>
                </a:ext>
              </a:extLst>
            </p:cNvPr>
            <p:cNvSpPr/>
            <p:nvPr/>
          </p:nvSpPr>
          <p:spPr>
            <a:xfrm>
              <a:off x="896764" y="1732048"/>
              <a:ext cx="2365216" cy="1246648"/>
            </a:xfrm>
            <a:prstGeom prst="wedgeRoundRectCallout">
              <a:avLst>
                <a:gd name="adj1" fmla="val -120173"/>
                <a:gd name="adj2" fmla="val 223651"/>
                <a:gd name="adj3" fmla="val 16667"/>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F7E2B94-7A8D-884D-932F-DCB04947AEE1}"/>
                </a:ext>
              </a:extLst>
            </p:cNvPr>
            <p:cNvSpPr txBox="1"/>
            <p:nvPr/>
          </p:nvSpPr>
          <p:spPr>
            <a:xfrm>
              <a:off x="1052428" y="1881684"/>
              <a:ext cx="2010266" cy="937198"/>
            </a:xfrm>
            <a:prstGeom prst="rect">
              <a:avLst/>
            </a:prstGeom>
            <a:noFill/>
          </p:spPr>
          <p:txBody>
            <a:bodyPr wrap="square" rtlCol="0" anchor="ctr">
              <a:spAutoFit/>
            </a:bodyPr>
            <a:lstStyle/>
            <a:p>
              <a:pPr algn="ctr"/>
              <a:r>
                <a:rPr lang="en-US" sz="2000" dirty="0">
                  <a:solidFill>
                    <a:schemeClr val="bg1"/>
                  </a:solidFill>
                </a:rPr>
                <a:t>x = column name</a:t>
              </a:r>
            </a:p>
          </p:txBody>
        </p:sp>
      </p:grpSp>
    </p:spTree>
    <p:extLst>
      <p:ext uri="{BB962C8B-B14F-4D97-AF65-F5344CB8AC3E}">
        <p14:creationId xmlns:p14="http://schemas.microsoft.com/office/powerpoint/2010/main" val="119507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25950" y="982232"/>
            <a:ext cx="10004392" cy="6975906"/>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682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Your Turn #4</a:t>
            </a:r>
            <a:br>
              <a:rPr lang="en-US" dirty="0"/>
            </a:br>
            <a:endParaRPr lang="en-US" dirty="0"/>
          </a:p>
        </p:txBody>
      </p:sp>
      <p:sp>
        <p:nvSpPr>
          <p:cNvPr id="3" name="Text Placeholder 2"/>
          <p:cNvSpPr>
            <a:spLocks noGrp="1"/>
          </p:cNvSpPr>
          <p:nvPr>
            <p:ph type="body" sz="quarter" idx="13"/>
          </p:nvPr>
        </p:nvSpPr>
        <p:spPr>
          <a:xfrm>
            <a:off x="1024128" y="2238375"/>
            <a:ext cx="9997658" cy="3476625"/>
          </a:xfrm>
        </p:spPr>
        <p:txBody>
          <a:bodyPr>
            <a:normAutofit/>
          </a:bodyPr>
          <a:lstStyle/>
          <a:p>
            <a:pPr marL="0" indent="0">
              <a:buNone/>
            </a:pPr>
            <a:r>
              <a:rPr lang="en-US" sz="4000" dirty="0"/>
              <a:t>Return to </a:t>
            </a:r>
            <a:r>
              <a:rPr lang="en-US" sz="3200" dirty="0">
                <a:solidFill>
                  <a:schemeClr val="accent2"/>
                </a:solidFill>
                <a:latin typeface="Monaco" charset="0"/>
                <a:ea typeface="Monaco" charset="0"/>
                <a:cs typeface="Monaco" charset="0"/>
              </a:rPr>
              <a:t>03-exploring-data.Rmd</a:t>
            </a:r>
            <a:r>
              <a:rPr lang="en-US" sz="4000" dirty="0"/>
              <a:t>. </a:t>
            </a:r>
          </a:p>
          <a:p>
            <a:pPr marL="0" indent="0">
              <a:buNone/>
            </a:pPr>
            <a:r>
              <a:rPr lang="en-US" sz="4000" dirty="0"/>
              <a:t>Complete the section “Your Turn #4: Grouping and Summarizing Data</a:t>
            </a:r>
            <a:r>
              <a:rPr lang="en-US" sz="4000" b="1" dirty="0"/>
              <a:t>”</a:t>
            </a:r>
            <a:r>
              <a:rPr lang="en-US" sz="4000" dirty="0"/>
              <a:t>.</a:t>
            </a:r>
          </a:p>
        </p:txBody>
      </p:sp>
    </p:spTree>
    <p:extLst>
      <p:ext uri="{BB962C8B-B14F-4D97-AF65-F5344CB8AC3E}">
        <p14:creationId xmlns:p14="http://schemas.microsoft.com/office/powerpoint/2010/main" val="1593687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4A2B99-747A-EC46-BCE9-6D000922DE18}"/>
              </a:ext>
            </a:extLst>
          </p:cNvPr>
          <p:cNvPicPr>
            <a:picLocks noChangeAspect="1"/>
          </p:cNvPicPr>
          <p:nvPr/>
        </p:nvPicPr>
        <p:blipFill>
          <a:blip r:embed="rId3"/>
          <a:stretch>
            <a:fillRect/>
          </a:stretch>
        </p:blipFill>
        <p:spPr>
          <a:xfrm>
            <a:off x="319831" y="273033"/>
            <a:ext cx="11353939" cy="9205346"/>
          </a:xfrm>
          <a:prstGeom prst="rect">
            <a:avLst/>
          </a:prstGeom>
        </p:spPr>
      </p:pic>
    </p:spTree>
    <p:extLst>
      <p:ext uri="{BB962C8B-B14F-4D97-AF65-F5344CB8AC3E}">
        <p14:creationId xmlns:p14="http://schemas.microsoft.com/office/powerpoint/2010/main" val="2145936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Notes for next time</a:t>
            </a:r>
          </a:p>
        </p:txBody>
      </p:sp>
    </p:spTree>
    <p:extLst>
      <p:ext uri="{BB962C8B-B14F-4D97-AF65-F5344CB8AC3E}">
        <p14:creationId xmlns:p14="http://schemas.microsoft.com/office/powerpoint/2010/main" val="97921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lstStyle/>
          <a:p>
            <a:pPr marL="0" indent="0">
              <a:buNone/>
            </a:pPr>
            <a:r>
              <a:rPr lang="en-US" dirty="0"/>
              <a:t>How do you think the ESR results are distributed?</a:t>
            </a:r>
          </a:p>
          <a:p>
            <a:pPr marL="0" indent="0">
              <a:buNone/>
            </a:pPr>
            <a:r>
              <a:rPr lang="en-US" dirty="0"/>
              <a:t>Discuss with your group.</a:t>
            </a:r>
          </a:p>
          <a:p>
            <a:pPr marL="0" indent="0">
              <a:buNone/>
            </a:pPr>
            <a:endParaRPr lang="en-US" dirty="0"/>
          </a:p>
        </p:txBody>
      </p:sp>
    </p:spTree>
    <p:extLst>
      <p:ext uri="{BB962C8B-B14F-4D97-AF65-F5344CB8AC3E}">
        <p14:creationId xmlns:p14="http://schemas.microsoft.com/office/powerpoint/2010/main" val="1878247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9CD20-60AE-604C-AB28-BDA43B6C22EC}"/>
              </a:ext>
            </a:extLst>
          </p:cNvPr>
          <p:cNvPicPr>
            <a:picLocks noChangeAspect="1"/>
          </p:cNvPicPr>
          <p:nvPr/>
        </p:nvPicPr>
        <p:blipFill>
          <a:blip r:embed="rId3"/>
          <a:stretch>
            <a:fillRect/>
          </a:stretch>
        </p:blipFill>
        <p:spPr>
          <a:xfrm>
            <a:off x="1592729" y="922234"/>
            <a:ext cx="8466522" cy="5236519"/>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1791043" y="1710434"/>
            <a:ext cx="3800706" cy="3800706"/>
          </a:xfrm>
          <a:prstGeom prst="rect">
            <a:avLst/>
          </a:prstGeom>
        </p:spPr>
      </p:pic>
      <p:grpSp>
        <p:nvGrpSpPr>
          <p:cNvPr id="7" name="Group 6"/>
          <p:cNvGrpSpPr/>
          <p:nvPr/>
        </p:nvGrpSpPr>
        <p:grpSpPr>
          <a:xfrm>
            <a:off x="5713442" y="3772357"/>
            <a:ext cx="4096480" cy="1040571"/>
            <a:chOff x="4334347" y="3202731"/>
            <a:chExt cx="4090126" cy="1040571"/>
          </a:xfrm>
        </p:grpSpPr>
        <p:sp>
          <p:nvSpPr>
            <p:cNvPr id="5" name="Rectangle 4"/>
            <p:cNvSpPr/>
            <p:nvPr/>
          </p:nvSpPr>
          <p:spPr>
            <a:xfrm>
              <a:off x="4334347" y="3202731"/>
              <a:ext cx="398519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34347" y="3289195"/>
              <a:ext cx="4090126" cy="954107"/>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tidyverse</a:t>
              </a:r>
              <a:r>
                <a:rPr lang="en-US" sz="2800" dirty="0">
                  <a:latin typeface="Monaco" charset="0"/>
                  <a:ea typeface="Monaco" charset="0"/>
                  <a:cs typeface="Monaco" charset="0"/>
                </a:rPr>
                <a:t>)</a:t>
              </a:r>
            </a:p>
          </p:txBody>
        </p:sp>
      </p:grpSp>
      <p:sp>
        <p:nvSpPr>
          <p:cNvPr id="8" name="TextBox 7"/>
          <p:cNvSpPr txBox="1"/>
          <p:nvPr/>
        </p:nvSpPr>
        <p:spPr>
          <a:xfrm>
            <a:off x="5713442" y="2561292"/>
            <a:ext cx="5292812" cy="1077218"/>
          </a:xfrm>
          <a:prstGeom prst="rect">
            <a:avLst/>
          </a:prstGeom>
          <a:noFill/>
        </p:spPr>
        <p:txBody>
          <a:bodyPr wrap="square" rtlCol="0">
            <a:spAutoFit/>
          </a:bodyPr>
          <a:lstStyle/>
          <a:p>
            <a:r>
              <a:rPr lang="en-US" sz="3200" dirty="0"/>
              <a:t>A grammar of graphics for data visualization</a:t>
            </a:r>
          </a:p>
        </p:txBody>
      </p:sp>
    </p:spTree>
    <p:extLst>
      <p:ext uri="{BB962C8B-B14F-4D97-AF65-F5344CB8AC3E}">
        <p14:creationId xmlns:p14="http://schemas.microsoft.com/office/powerpoint/2010/main" val="2043281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grpSp>
        <p:nvGrpSpPr>
          <p:cNvPr id="22" name="Group 21"/>
          <p:cNvGrpSpPr/>
          <p:nvPr/>
        </p:nvGrpSpPr>
        <p:grpSpPr>
          <a:xfrm>
            <a:off x="1082486" y="3200400"/>
            <a:ext cx="9856737" cy="1241527"/>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esr</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RESULT</a:t>
              </a:r>
              <a:r>
                <a:rPr lang="en-US" sz="2800" dirty="0">
                  <a:latin typeface="Monaco" charset="0"/>
                  <a:ea typeface="Monaco" charset="0"/>
                  <a:cs typeface="Monaco" charset="0"/>
                </a:rPr>
                <a:t>))</a:t>
              </a:r>
            </a:p>
          </p:txBody>
        </p:sp>
      </p:grpSp>
      <p:sp>
        <p:nvSpPr>
          <p:cNvPr id="13" name="Rectangle 12"/>
          <p:cNvSpPr/>
          <p:nvPr/>
        </p:nvSpPr>
        <p:spPr>
          <a:xfrm>
            <a:off x="4528904" y="740977"/>
            <a:ext cx="3134191" cy="830997"/>
          </a:xfrm>
          <a:prstGeom prst="rect">
            <a:avLst/>
          </a:prstGeom>
        </p:spPr>
        <p:txBody>
          <a:bodyPr wrap="none">
            <a:spAutoFit/>
          </a:bodyPr>
          <a:lstStyle/>
          <a:p>
            <a:r>
              <a:rPr lang="en-US" sz="4800">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563842" y="1767952"/>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345001" y="1632134"/>
            <a:ext cx="2365216"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1998432" y="4853350"/>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4828245" y="4717531"/>
            <a:ext cx="2586345"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7648310" y="4848260"/>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32" name="Group 31"/>
          <p:cNvGrpSpPr/>
          <p:nvPr/>
        </p:nvGrpSpPr>
        <p:grpSpPr>
          <a:xfrm>
            <a:off x="896764" y="1596230"/>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93811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5570</TotalTime>
  <Words>3866</Words>
  <Application>Microsoft Macintosh PowerPoint</Application>
  <PresentationFormat>Widescreen</PresentationFormat>
  <Paragraphs>383</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Andale Mono</vt:lpstr>
      <vt:lpstr>Arial</vt:lpstr>
      <vt:lpstr>Calibri</vt:lpstr>
      <vt:lpstr>Mangal</vt:lpstr>
      <vt:lpstr>Monaco</vt:lpstr>
      <vt:lpstr>Tw Cen MT</vt:lpstr>
      <vt:lpstr>Tw Cen MT Condensed</vt:lpstr>
      <vt:lpstr>Wingdings 3</vt:lpstr>
      <vt:lpstr>Integral</vt:lpstr>
      <vt:lpstr>Reproducible Clinical Data Analysis with R and RStudio</vt:lpstr>
      <vt:lpstr>PowerPoint Presentation</vt:lpstr>
      <vt:lpstr>PowerPoint Presentation</vt:lpstr>
      <vt:lpstr>Visualizing Data</vt:lpstr>
      <vt:lpstr>Your Turn #1</vt:lpstr>
      <vt:lpstr>PowerPoint Presentation</vt:lpstr>
      <vt:lpstr>PowerPoint Presentation</vt:lpstr>
      <vt:lpstr>PowerPoint Presentation</vt:lpstr>
      <vt:lpstr>To make any kind of graph:</vt:lpstr>
      <vt:lpstr>1. Pick a “Tidy” Data Frame</vt:lpstr>
      <vt:lpstr>PowerPoint Presentation</vt:lpstr>
      <vt:lpstr>2. Choose a “Geom” Function</vt:lpstr>
      <vt:lpstr>PowerPoint Presentation</vt:lpstr>
      <vt:lpstr>3. Write Aesthetic Mappings</vt:lpstr>
      <vt:lpstr>Aesthetics</vt:lpstr>
      <vt:lpstr>Your Turn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Isolating Data</vt:lpstr>
      <vt:lpstr>PowerPoint Presentation</vt:lpstr>
      <vt:lpstr>PowerPoint Presentation</vt:lpstr>
      <vt:lpstr>PowerPoint Presentation</vt:lpstr>
      <vt:lpstr>PowerPoint Presentation</vt:lpstr>
      <vt:lpstr>PowerPoint Presentation</vt:lpstr>
      <vt:lpstr>Logical Tests</vt:lpstr>
      <vt:lpstr>PowerPoint Presentation</vt:lpstr>
      <vt:lpstr>PowerPoint Presentation</vt:lpstr>
      <vt:lpstr>PowerPoint Presentation</vt:lpstr>
      <vt:lpstr>PowerPoint Presentation</vt:lpstr>
      <vt:lpstr>PowerPoint Presentation</vt:lpstr>
      <vt:lpstr>Your Turn #3 </vt:lpstr>
      <vt:lpstr>Augmenting Data</vt:lpstr>
      <vt:lpstr>PowerPoint Presentation</vt:lpstr>
      <vt:lpstr>PowerPoint Presentation</vt:lpstr>
      <vt:lpstr>Grouping and Summarizing Data</vt:lpstr>
      <vt:lpstr>PowerPoint Presentation</vt:lpstr>
      <vt:lpstr>Summary (Aggregate) Functions</vt:lpstr>
      <vt:lpstr>PowerPoint Presentation</vt:lpstr>
      <vt:lpstr>Your Turn #4 </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304</cp:revision>
  <cp:lastPrinted>2019-02-28T18:12:32Z</cp:lastPrinted>
  <dcterms:created xsi:type="dcterms:W3CDTF">2018-02-26T19:02:44Z</dcterms:created>
  <dcterms:modified xsi:type="dcterms:W3CDTF">2019-07-13T23:35:23Z</dcterms:modified>
</cp:coreProperties>
</file>